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9" r:id="rId2"/>
    <p:sldId id="310" r:id="rId3"/>
    <p:sldId id="318" r:id="rId4"/>
    <p:sldId id="319" r:id="rId5"/>
    <p:sldId id="331" r:id="rId6"/>
    <p:sldId id="332" r:id="rId7"/>
    <p:sldId id="282" r:id="rId8"/>
    <p:sldId id="291" r:id="rId9"/>
    <p:sldId id="311" r:id="rId10"/>
    <p:sldId id="323" r:id="rId11"/>
    <p:sldId id="339" r:id="rId12"/>
    <p:sldId id="314" r:id="rId13"/>
    <p:sldId id="293" r:id="rId14"/>
    <p:sldId id="294" r:id="rId15"/>
    <p:sldId id="295" r:id="rId16"/>
    <p:sldId id="296" r:id="rId17"/>
    <p:sldId id="297" r:id="rId18"/>
    <p:sldId id="298" r:id="rId19"/>
    <p:sldId id="299" r:id="rId20"/>
    <p:sldId id="300" r:id="rId21"/>
    <p:sldId id="301" r:id="rId22"/>
    <p:sldId id="302" r:id="rId23"/>
    <p:sldId id="321" r:id="rId24"/>
    <p:sldId id="322" r:id="rId25"/>
    <p:sldId id="340" r:id="rId26"/>
    <p:sldId id="341" r:id="rId27"/>
    <p:sldId id="342" r:id="rId28"/>
    <p:sldId id="325" r:id="rId29"/>
    <p:sldId id="30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32A6"/>
    <a:srgbClr val="E13A62"/>
    <a:srgbClr val="EEA720"/>
    <a:srgbClr val="7DBC2D"/>
    <a:srgbClr val="099481"/>
    <a:srgbClr val="16A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60"/>
  </p:normalViewPr>
  <p:slideViewPr>
    <p:cSldViewPr snapToGrid="0">
      <p:cViewPr varScale="1">
        <p:scale>
          <a:sx n="86" d="100"/>
          <a:sy n="86" d="100"/>
        </p:scale>
        <p:origin x="528" y="6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E2A9F-8E2F-462C-B138-DF2C44970D69}" type="datetimeFigureOut">
              <a:rPr lang="en-US" smtClean="0"/>
              <a:pPr/>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CB5515-C577-4D37-86A6-B260DCB2B0A0}" type="slidenum">
              <a:rPr lang="en-US" smtClean="0"/>
              <a:pPr/>
              <a:t>‹#›</a:t>
            </a:fld>
            <a:endParaRPr lang="en-US"/>
          </a:p>
        </p:txBody>
      </p:sp>
    </p:spTree>
    <p:extLst>
      <p:ext uri="{BB962C8B-B14F-4D97-AF65-F5344CB8AC3E}">
        <p14:creationId xmlns:p14="http://schemas.microsoft.com/office/powerpoint/2010/main" val="3048881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lives, we have become more reliant on </a:t>
            </a:r>
            <a:r>
              <a:rPr lang="en-US" dirty="0" err="1"/>
              <a:t>IoT</a:t>
            </a:r>
            <a:r>
              <a:rPr lang="en-US" dirty="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12</a:t>
            </a:fld>
            <a:endParaRPr lang="en-US"/>
          </a:p>
        </p:txBody>
      </p:sp>
    </p:spTree>
    <p:extLst>
      <p:ext uri="{BB962C8B-B14F-4D97-AF65-F5344CB8AC3E}">
        <p14:creationId xmlns:p14="http://schemas.microsoft.com/office/powerpoint/2010/main" val="390113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B3530FD-8CB8-467F-8B75-557D2E545B59}" type="datetime1">
              <a:rPr lang="en-US" smtClean="0"/>
              <a:t>10/7/2021</a:t>
            </a:fld>
            <a:endParaRPr lang="en-US"/>
          </a:p>
        </p:txBody>
      </p:sp>
      <p:sp>
        <p:nvSpPr>
          <p:cNvPr id="5" name="Footer Placeholder 4"/>
          <p:cNvSpPr>
            <a:spLocks noGrp="1"/>
          </p:cNvSpPr>
          <p:nvPr>
            <p:ph type="ftr" sz="quarter" idx="11"/>
          </p:nvPr>
        </p:nvSpPr>
        <p:spPr/>
        <p:txBody>
          <a:bodyPr/>
          <a:lstStyle/>
          <a:p>
            <a:r>
              <a:rPr lang="en-US"/>
              <a:t>AI &amp; IoT ONLINE                                                                                        Instructor: Eng. January</a:t>
            </a:r>
          </a:p>
        </p:txBody>
      </p:sp>
      <p:sp>
        <p:nvSpPr>
          <p:cNvPr id="6" name="Slide Number Placeholder 5"/>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270446392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1576DA-4A6B-4DC9-A369-0A6546495D04}" type="datetime1">
              <a:rPr lang="en-US" smtClean="0"/>
              <a:t>10/7/2021</a:t>
            </a:fld>
            <a:endParaRPr lang="en-US"/>
          </a:p>
        </p:txBody>
      </p:sp>
      <p:sp>
        <p:nvSpPr>
          <p:cNvPr id="5" name="Footer Placeholder 4"/>
          <p:cNvSpPr>
            <a:spLocks noGrp="1"/>
          </p:cNvSpPr>
          <p:nvPr>
            <p:ph type="ftr" sz="quarter" idx="11"/>
          </p:nvPr>
        </p:nvSpPr>
        <p:spPr/>
        <p:txBody>
          <a:bodyPr/>
          <a:lstStyle/>
          <a:p>
            <a:r>
              <a:rPr lang="en-US"/>
              <a:t>AI &amp; IoT ONLINE                                                                                        Instructor: Eng. January</a:t>
            </a:r>
          </a:p>
        </p:txBody>
      </p:sp>
      <p:sp>
        <p:nvSpPr>
          <p:cNvPr id="6" name="Slide Number Placeholder 5"/>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13598630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F2035-EB25-467F-A8CC-A87D4031B203}" type="datetime1">
              <a:rPr lang="en-US" smtClean="0"/>
              <a:t>10/7/2021</a:t>
            </a:fld>
            <a:endParaRPr lang="en-US"/>
          </a:p>
        </p:txBody>
      </p:sp>
      <p:sp>
        <p:nvSpPr>
          <p:cNvPr id="5" name="Footer Placeholder 4"/>
          <p:cNvSpPr>
            <a:spLocks noGrp="1"/>
          </p:cNvSpPr>
          <p:nvPr>
            <p:ph type="ftr" sz="quarter" idx="11"/>
          </p:nvPr>
        </p:nvSpPr>
        <p:spPr/>
        <p:txBody>
          <a:bodyPr/>
          <a:lstStyle/>
          <a:p>
            <a:r>
              <a:rPr lang="en-US"/>
              <a:t>AI &amp; IoT ONLINE                                                                                        Instructor: Eng. January</a:t>
            </a:r>
          </a:p>
        </p:txBody>
      </p:sp>
      <p:sp>
        <p:nvSpPr>
          <p:cNvPr id="6" name="Slide Number Placeholder 5"/>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259029061"/>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7" name="TextBox 16"/>
          <p:cNvSpPr txBox="1"/>
          <p:nvPr userDrawn="1"/>
        </p:nvSpPr>
        <p:spPr>
          <a:xfrm>
            <a:off x="273081"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9288433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5"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7"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30"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32"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0"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21" name="TextBox 20"/>
          <p:cNvSpPr txBox="1"/>
          <p:nvPr userDrawn="1"/>
        </p:nvSpPr>
        <p:spPr>
          <a:xfrm>
            <a:off x="11648817"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6" name="Title 1"/>
          <p:cNvSpPr>
            <a:spLocks noGrp="1"/>
          </p:cNvSpPr>
          <p:nvPr>
            <p:ph type="title"/>
          </p:nvPr>
        </p:nvSpPr>
        <p:spPr>
          <a:xfrm>
            <a:off x="581573" y="76200"/>
            <a:ext cx="11204027"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206139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17" name="TextBox 16"/>
          <p:cNvSpPr txBox="1"/>
          <p:nvPr userDrawn="1"/>
        </p:nvSpPr>
        <p:spPr>
          <a:xfrm>
            <a:off x="273081"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22580633"/>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E3DAD-6423-496E-BEFE-F53AD13A1AE9}" type="datetime1">
              <a:rPr lang="en-US" smtClean="0"/>
              <a:t>10/7/2021</a:t>
            </a:fld>
            <a:endParaRPr lang="en-US"/>
          </a:p>
        </p:txBody>
      </p:sp>
      <p:sp>
        <p:nvSpPr>
          <p:cNvPr id="5" name="Footer Placeholder 4"/>
          <p:cNvSpPr>
            <a:spLocks noGrp="1"/>
          </p:cNvSpPr>
          <p:nvPr>
            <p:ph type="ftr" sz="quarter" idx="11"/>
          </p:nvPr>
        </p:nvSpPr>
        <p:spPr/>
        <p:txBody>
          <a:bodyPr/>
          <a:lstStyle/>
          <a:p>
            <a:r>
              <a:rPr lang="en-US"/>
              <a:t>AI &amp; IoT ONLINE                                                                                        Instructor: Eng. January</a:t>
            </a:r>
          </a:p>
        </p:txBody>
      </p:sp>
      <p:sp>
        <p:nvSpPr>
          <p:cNvPr id="6" name="Slide Number Placeholder 5"/>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2256959132"/>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609C29-2440-46B7-8971-A43086C9085D}" type="datetime1">
              <a:rPr lang="en-US" smtClean="0"/>
              <a:t>10/7/2021</a:t>
            </a:fld>
            <a:endParaRPr lang="en-US"/>
          </a:p>
        </p:txBody>
      </p:sp>
      <p:sp>
        <p:nvSpPr>
          <p:cNvPr id="5" name="Footer Placeholder 4"/>
          <p:cNvSpPr>
            <a:spLocks noGrp="1"/>
          </p:cNvSpPr>
          <p:nvPr>
            <p:ph type="ftr" sz="quarter" idx="11"/>
          </p:nvPr>
        </p:nvSpPr>
        <p:spPr/>
        <p:txBody>
          <a:bodyPr/>
          <a:lstStyle/>
          <a:p>
            <a:r>
              <a:rPr lang="en-US"/>
              <a:t>AI &amp; IoT ONLINE                                                                                        Instructor: Eng. January</a:t>
            </a:r>
          </a:p>
        </p:txBody>
      </p:sp>
      <p:sp>
        <p:nvSpPr>
          <p:cNvPr id="6" name="Slide Number Placeholder 5"/>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297822699"/>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5A50ED-DE3F-4139-B660-27D3256B128D}" type="datetime1">
              <a:rPr lang="en-US" smtClean="0"/>
              <a:t>10/7/2021</a:t>
            </a:fld>
            <a:endParaRPr lang="en-US"/>
          </a:p>
        </p:txBody>
      </p:sp>
      <p:sp>
        <p:nvSpPr>
          <p:cNvPr id="6" name="Footer Placeholder 5"/>
          <p:cNvSpPr>
            <a:spLocks noGrp="1"/>
          </p:cNvSpPr>
          <p:nvPr>
            <p:ph type="ftr" sz="quarter" idx="11"/>
          </p:nvPr>
        </p:nvSpPr>
        <p:spPr/>
        <p:txBody>
          <a:bodyPr/>
          <a:lstStyle/>
          <a:p>
            <a:r>
              <a:rPr lang="en-US"/>
              <a:t>AI &amp; IoT ONLINE                                                                                        Instructor: Eng. January</a:t>
            </a:r>
          </a:p>
        </p:txBody>
      </p:sp>
      <p:sp>
        <p:nvSpPr>
          <p:cNvPr id="7" name="Slide Number Placeholder 6"/>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2003557321"/>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AE848F-F6A7-4576-B034-29E04B045058}" type="datetime1">
              <a:rPr lang="en-US" smtClean="0"/>
              <a:t>10/7/2021</a:t>
            </a:fld>
            <a:endParaRPr lang="en-US"/>
          </a:p>
        </p:txBody>
      </p:sp>
      <p:sp>
        <p:nvSpPr>
          <p:cNvPr id="8" name="Footer Placeholder 7"/>
          <p:cNvSpPr>
            <a:spLocks noGrp="1"/>
          </p:cNvSpPr>
          <p:nvPr>
            <p:ph type="ftr" sz="quarter" idx="11"/>
          </p:nvPr>
        </p:nvSpPr>
        <p:spPr/>
        <p:txBody>
          <a:bodyPr/>
          <a:lstStyle/>
          <a:p>
            <a:r>
              <a:rPr lang="en-US"/>
              <a:t>AI &amp; IoT ONLINE                                                                                        Instructor: Eng. January</a:t>
            </a:r>
          </a:p>
        </p:txBody>
      </p:sp>
      <p:sp>
        <p:nvSpPr>
          <p:cNvPr id="9" name="Slide Number Placeholder 8"/>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4036474899"/>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551DE0-4692-4C8D-893A-4B35D525ACBC}" type="datetime1">
              <a:rPr lang="en-US" smtClean="0"/>
              <a:t>10/7/2021</a:t>
            </a:fld>
            <a:endParaRPr lang="en-US"/>
          </a:p>
        </p:txBody>
      </p:sp>
      <p:sp>
        <p:nvSpPr>
          <p:cNvPr id="4" name="Footer Placeholder 3"/>
          <p:cNvSpPr>
            <a:spLocks noGrp="1"/>
          </p:cNvSpPr>
          <p:nvPr>
            <p:ph type="ftr" sz="quarter" idx="11"/>
          </p:nvPr>
        </p:nvSpPr>
        <p:spPr/>
        <p:txBody>
          <a:bodyPr/>
          <a:lstStyle/>
          <a:p>
            <a:r>
              <a:rPr lang="en-US"/>
              <a:t>AI &amp; IoT ONLINE                                                                                        Instructor: Eng. January</a:t>
            </a:r>
          </a:p>
        </p:txBody>
      </p:sp>
      <p:sp>
        <p:nvSpPr>
          <p:cNvPr id="5" name="Slide Number Placeholder 4"/>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816906414"/>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5D352A-626A-4C7F-B56E-73B999F0CD36}" type="datetime1">
              <a:rPr lang="en-US" smtClean="0"/>
              <a:t>10/7/2021</a:t>
            </a:fld>
            <a:endParaRPr lang="en-US"/>
          </a:p>
        </p:txBody>
      </p:sp>
      <p:sp>
        <p:nvSpPr>
          <p:cNvPr id="3" name="Footer Placeholder 2"/>
          <p:cNvSpPr>
            <a:spLocks noGrp="1"/>
          </p:cNvSpPr>
          <p:nvPr>
            <p:ph type="ftr" sz="quarter" idx="11"/>
          </p:nvPr>
        </p:nvSpPr>
        <p:spPr/>
        <p:txBody>
          <a:bodyPr/>
          <a:lstStyle/>
          <a:p>
            <a:r>
              <a:rPr lang="en-US"/>
              <a:t>AI &amp; IoT ONLINE                                                                                        Instructor: Eng. January</a:t>
            </a:r>
          </a:p>
        </p:txBody>
      </p:sp>
      <p:sp>
        <p:nvSpPr>
          <p:cNvPr id="4" name="Slide Number Placeholder 3"/>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1194668071"/>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56812-0525-4CC0-BA0A-1671655AD427}" type="datetime1">
              <a:rPr lang="en-US" smtClean="0"/>
              <a:t>10/7/2021</a:t>
            </a:fld>
            <a:endParaRPr lang="en-US"/>
          </a:p>
        </p:txBody>
      </p:sp>
      <p:sp>
        <p:nvSpPr>
          <p:cNvPr id="6" name="Footer Placeholder 5"/>
          <p:cNvSpPr>
            <a:spLocks noGrp="1"/>
          </p:cNvSpPr>
          <p:nvPr>
            <p:ph type="ftr" sz="quarter" idx="11"/>
          </p:nvPr>
        </p:nvSpPr>
        <p:spPr/>
        <p:txBody>
          <a:bodyPr/>
          <a:lstStyle/>
          <a:p>
            <a:r>
              <a:rPr lang="en-US"/>
              <a:t>AI &amp; IoT ONLINE                                                                                        Instructor: Eng. January</a:t>
            </a:r>
          </a:p>
        </p:txBody>
      </p:sp>
      <p:sp>
        <p:nvSpPr>
          <p:cNvPr id="7" name="Slide Number Placeholder 6"/>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3269142950"/>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0C490C-C8E9-40FB-B450-33D464199031}" type="datetime1">
              <a:rPr lang="en-US" smtClean="0"/>
              <a:t>10/7/2021</a:t>
            </a:fld>
            <a:endParaRPr lang="en-US"/>
          </a:p>
        </p:txBody>
      </p:sp>
      <p:sp>
        <p:nvSpPr>
          <p:cNvPr id="6" name="Footer Placeholder 5"/>
          <p:cNvSpPr>
            <a:spLocks noGrp="1"/>
          </p:cNvSpPr>
          <p:nvPr>
            <p:ph type="ftr" sz="quarter" idx="11"/>
          </p:nvPr>
        </p:nvSpPr>
        <p:spPr/>
        <p:txBody>
          <a:bodyPr/>
          <a:lstStyle/>
          <a:p>
            <a:r>
              <a:rPr lang="en-US"/>
              <a:t>AI &amp; IoT ONLINE                                                                                        Instructor: Eng. January</a:t>
            </a:r>
          </a:p>
        </p:txBody>
      </p:sp>
      <p:sp>
        <p:nvSpPr>
          <p:cNvPr id="7" name="Slide Number Placeholder 6"/>
          <p:cNvSpPr>
            <a:spLocks noGrp="1"/>
          </p:cNvSpPr>
          <p:nvPr>
            <p:ph type="sldNum" sz="quarter" idx="12"/>
          </p:nvPr>
        </p:nvSpPr>
        <p:spPr/>
        <p:txBody>
          <a:bodyPr/>
          <a:lstStyle/>
          <a:p>
            <a:fld id="{9701D84C-9C77-4038-8AC7-641397FA4931}" type="slidenum">
              <a:rPr lang="en-US" smtClean="0"/>
              <a:pPr/>
              <a:t>‹#›</a:t>
            </a:fld>
            <a:endParaRPr lang="en-US"/>
          </a:p>
        </p:txBody>
      </p:sp>
    </p:spTree>
    <p:extLst>
      <p:ext uri="{BB962C8B-B14F-4D97-AF65-F5344CB8AC3E}">
        <p14:creationId xmlns:p14="http://schemas.microsoft.com/office/powerpoint/2010/main" val="2096207599"/>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C79A25-593A-4B87-BA02-99F1425BADF0}" type="datetime1">
              <a:rPr lang="en-US" smtClean="0"/>
              <a:t>10/7/2021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 &amp; IoT ONLINE                                                                                        Instructor: Eng. January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pPr/>
              <a:t>‹#›</a:t>
            </a:fld>
            <a:endParaRPr lang="en-US"/>
          </a:p>
        </p:txBody>
      </p:sp>
    </p:spTree>
    <p:extLst>
      <p:ext uri="{BB962C8B-B14F-4D97-AF65-F5344CB8AC3E}">
        <p14:creationId xmlns:p14="http://schemas.microsoft.com/office/powerpoint/2010/main" val="4210688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F405-B113-4A20-A2EE-B55FC7042950}"/>
              </a:ext>
            </a:extLst>
          </p:cNvPr>
          <p:cNvSpPr>
            <a:spLocks noGrp="1"/>
          </p:cNvSpPr>
          <p:nvPr>
            <p:ph type="title"/>
          </p:nvPr>
        </p:nvSpPr>
        <p:spPr>
          <a:xfrm>
            <a:off x="756435" y="842168"/>
            <a:ext cx="10515600" cy="2852737"/>
          </a:xfrm>
        </p:spPr>
        <p:txBody>
          <a:bodyPr>
            <a:normAutofit/>
          </a:bodyPr>
          <a:lstStyle/>
          <a:p>
            <a:pPr algn="ctr"/>
            <a:r>
              <a:rPr lang="en-US" sz="3600" b="1" dirty="0"/>
              <a:t>Lect1: Introduction to IoT and Integration of AI into IoT</a:t>
            </a:r>
            <a:endParaRPr lang="en-RW" sz="3600" b="1" dirty="0"/>
          </a:p>
        </p:txBody>
      </p:sp>
      <p:sp>
        <p:nvSpPr>
          <p:cNvPr id="3" name="Text Placeholder 2">
            <a:extLst>
              <a:ext uri="{FF2B5EF4-FFF2-40B4-BE49-F238E27FC236}">
                <a16:creationId xmlns:a16="http://schemas.microsoft.com/office/drawing/2014/main" id="{418F0C32-4EDC-41E1-8603-B4A445FA2198}"/>
              </a:ext>
            </a:extLst>
          </p:cNvPr>
          <p:cNvSpPr>
            <a:spLocks noGrp="1"/>
          </p:cNvSpPr>
          <p:nvPr>
            <p:ph type="body" idx="1"/>
          </p:nvPr>
        </p:nvSpPr>
        <p:spPr/>
        <p:txBody>
          <a:bodyPr/>
          <a:lstStyle/>
          <a:p>
            <a:r>
              <a:rPr lang="en-US" b="1" dirty="0"/>
              <a:t>                                             </a:t>
            </a:r>
            <a:r>
              <a:rPr lang="en-US" b="1" dirty="0">
                <a:solidFill>
                  <a:schemeClr val="tx1"/>
                </a:solidFill>
              </a:rPr>
              <a:t>Instructor : Eng. January</a:t>
            </a:r>
          </a:p>
          <a:p>
            <a:r>
              <a:rPr lang="en-US" b="1" dirty="0">
                <a:solidFill>
                  <a:schemeClr val="tx1"/>
                </a:solidFill>
              </a:rPr>
              <a:t>Area of Research </a:t>
            </a:r>
            <a:r>
              <a:rPr lang="en-US" dirty="0">
                <a:solidFill>
                  <a:schemeClr val="tx1"/>
                </a:solidFill>
              </a:rPr>
              <a:t>Interest: Data Science, Artificial Intelligence, Internet of Things and Embedded systems</a:t>
            </a:r>
            <a:endParaRPr lang="en-RW" dirty="0">
              <a:solidFill>
                <a:schemeClr val="tx1"/>
              </a:solidFill>
            </a:endParaRPr>
          </a:p>
        </p:txBody>
      </p:sp>
      <p:sp>
        <p:nvSpPr>
          <p:cNvPr id="6" name="Date Placeholder 5">
            <a:extLst>
              <a:ext uri="{FF2B5EF4-FFF2-40B4-BE49-F238E27FC236}">
                <a16:creationId xmlns:a16="http://schemas.microsoft.com/office/drawing/2014/main" id="{C8810DC1-814C-423D-B9A1-3679B4D924C1}"/>
              </a:ext>
            </a:extLst>
          </p:cNvPr>
          <p:cNvSpPr>
            <a:spLocks noGrp="1"/>
          </p:cNvSpPr>
          <p:nvPr>
            <p:ph type="dt" sz="half" idx="10"/>
          </p:nvPr>
        </p:nvSpPr>
        <p:spPr/>
        <p:txBody>
          <a:bodyPr/>
          <a:lstStyle/>
          <a:p>
            <a:fld id="{914F6EA0-F340-46ED-9A58-1CD8D4351E93}" type="datetime1">
              <a:rPr lang="en-US" smtClean="0"/>
              <a:t>10/7/2021</a:t>
            </a:fld>
            <a:endParaRPr lang="en-US"/>
          </a:p>
        </p:txBody>
      </p:sp>
      <p:sp>
        <p:nvSpPr>
          <p:cNvPr id="7" name="Footer Placeholder 6">
            <a:extLst>
              <a:ext uri="{FF2B5EF4-FFF2-40B4-BE49-F238E27FC236}">
                <a16:creationId xmlns:a16="http://schemas.microsoft.com/office/drawing/2014/main" id="{DF523F31-E129-4A3F-BC03-40273F5D4D53}"/>
              </a:ext>
            </a:extLst>
          </p:cNvPr>
          <p:cNvSpPr>
            <a:spLocks noGrp="1"/>
          </p:cNvSpPr>
          <p:nvPr>
            <p:ph type="ftr" sz="quarter" idx="11"/>
          </p:nvPr>
        </p:nvSpPr>
        <p:spPr>
          <a:xfrm>
            <a:off x="3701988" y="6356349"/>
            <a:ext cx="7463163" cy="365125"/>
          </a:xfrm>
        </p:spPr>
        <p:txBody>
          <a:bodyPr/>
          <a:lstStyle/>
          <a:p>
            <a:r>
              <a:rPr lang="en-US"/>
              <a:t>AI &amp; IoT ONLINE                                                                                        Instructor: Eng. January</a:t>
            </a:r>
            <a:endParaRPr lang="en-US" dirty="0"/>
          </a:p>
        </p:txBody>
      </p:sp>
    </p:spTree>
    <p:extLst>
      <p:ext uri="{BB962C8B-B14F-4D97-AF65-F5344CB8AC3E}">
        <p14:creationId xmlns:p14="http://schemas.microsoft.com/office/powerpoint/2010/main" val="2162739524"/>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390F2-86AB-4986-9A1B-EACE7FE1C9DC}"/>
              </a:ext>
            </a:extLst>
          </p:cNvPr>
          <p:cNvSpPr>
            <a:spLocks noGrp="1"/>
          </p:cNvSpPr>
          <p:nvPr>
            <p:ph type="title"/>
          </p:nvPr>
        </p:nvSpPr>
        <p:spPr/>
        <p:txBody>
          <a:bodyPr/>
          <a:lstStyle/>
          <a:p>
            <a:r>
              <a:rPr lang="en-US" b="1" dirty="0"/>
              <a:t>IoT Enabling Technologies</a:t>
            </a:r>
          </a:p>
        </p:txBody>
      </p:sp>
      <p:sp>
        <p:nvSpPr>
          <p:cNvPr id="4" name="Date Placeholder 3">
            <a:extLst>
              <a:ext uri="{FF2B5EF4-FFF2-40B4-BE49-F238E27FC236}">
                <a16:creationId xmlns:a16="http://schemas.microsoft.com/office/drawing/2014/main" id="{BC36B894-0798-403C-8BB2-156128001499}"/>
              </a:ext>
            </a:extLst>
          </p:cNvPr>
          <p:cNvSpPr>
            <a:spLocks noGrp="1"/>
          </p:cNvSpPr>
          <p:nvPr>
            <p:ph type="dt" sz="half" idx="10"/>
          </p:nvPr>
        </p:nvSpPr>
        <p:spPr/>
        <p:txBody>
          <a:bodyPr/>
          <a:lstStyle/>
          <a:p>
            <a:fld id="{2CB0329A-6376-4263-B4B1-D69F297F1735}" type="datetime1">
              <a:rPr lang="en-US" smtClean="0"/>
              <a:t>10/7/2021</a:t>
            </a:fld>
            <a:endParaRPr lang="en-US"/>
          </a:p>
        </p:txBody>
      </p:sp>
      <p:sp>
        <p:nvSpPr>
          <p:cNvPr id="5" name="Footer Placeholder 4">
            <a:extLst>
              <a:ext uri="{FF2B5EF4-FFF2-40B4-BE49-F238E27FC236}">
                <a16:creationId xmlns:a16="http://schemas.microsoft.com/office/drawing/2014/main" id="{5CB1886A-27D6-413E-B801-713D9100AE25}"/>
              </a:ext>
            </a:extLst>
          </p:cNvPr>
          <p:cNvSpPr>
            <a:spLocks noGrp="1"/>
          </p:cNvSpPr>
          <p:nvPr>
            <p:ph type="ftr" sz="quarter" idx="11"/>
          </p:nvPr>
        </p:nvSpPr>
        <p:spPr>
          <a:xfrm>
            <a:off x="4038600" y="6356350"/>
            <a:ext cx="6623482" cy="365125"/>
          </a:xfrm>
        </p:spPr>
        <p:txBody>
          <a:bodyPr/>
          <a:lstStyle/>
          <a:p>
            <a:r>
              <a:rPr lang="en-US"/>
              <a:t>AI &amp; IoT ONLINE                                                                                        Instructor: Eng. January</a:t>
            </a:r>
            <a:endParaRPr lang="en-US" dirty="0"/>
          </a:p>
        </p:txBody>
      </p:sp>
      <p:sp>
        <p:nvSpPr>
          <p:cNvPr id="6" name="Content Placeholder 5">
            <a:extLst>
              <a:ext uri="{FF2B5EF4-FFF2-40B4-BE49-F238E27FC236}">
                <a16:creationId xmlns:a16="http://schemas.microsoft.com/office/drawing/2014/main" id="{2AA507CA-6132-4239-88B0-A0558D6B87F5}"/>
              </a:ext>
            </a:extLst>
          </p:cNvPr>
          <p:cNvSpPr>
            <a:spLocks noGrp="1"/>
          </p:cNvSpPr>
          <p:nvPr>
            <p:ph idx="1"/>
          </p:nvPr>
        </p:nvSpPr>
        <p:spPr/>
        <p:txBody>
          <a:bodyPr/>
          <a:lstStyle/>
          <a:p>
            <a:r>
              <a:rPr lang="en-US" dirty="0">
                <a:effectLst/>
                <a:latin typeface="Calibri" panose="020F0502020204030204" pitchFamily="34" charset="0"/>
                <a:ea typeface="Calibri" panose="020F0502020204030204" pitchFamily="34" charset="0"/>
              </a:rPr>
              <a:t>Wireless Sensor Network(WSN)</a:t>
            </a:r>
          </a:p>
          <a:p>
            <a:r>
              <a:rPr lang="en-US" dirty="0">
                <a:effectLst/>
                <a:latin typeface="Calibri" panose="020F0502020204030204" pitchFamily="34" charset="0"/>
                <a:ea typeface="Calibri" panose="020F0502020204030204" pitchFamily="34" charset="0"/>
                <a:cs typeface="Calibri" panose="020F0502020204030204" pitchFamily="34" charset="0"/>
              </a:rPr>
              <a:t>Cloud Computing: Services are offered to users in forms of  </a:t>
            </a:r>
            <a:r>
              <a:rPr lang="en-US" dirty="0">
                <a:effectLst/>
                <a:latin typeface="Calibri" panose="020F0502020204030204" pitchFamily="34" charset="0"/>
                <a:ea typeface="Calibri" panose="020F0502020204030204" pitchFamily="34" charset="0"/>
              </a:rPr>
              <a:t>Infrastructure-as-a-service(IaaS), Platform-as-a-Service(PaaS), Software-as-a-Service(SaaS).</a:t>
            </a:r>
          </a:p>
          <a:p>
            <a:r>
              <a:rPr lang="en-US" dirty="0">
                <a:latin typeface="Calibri" panose="020F0502020204030204" pitchFamily="34" charset="0"/>
                <a:ea typeface="Calibri" panose="020F0502020204030204" pitchFamily="34" charset="0"/>
                <a:cs typeface="Times New Roman" panose="02020603050405020304" pitchFamily="18" charset="0"/>
              </a:rPr>
              <a:t>Big Data Analytics</a:t>
            </a:r>
          </a:p>
          <a:p>
            <a:r>
              <a:rPr lang="en-US" dirty="0">
                <a:effectLst/>
                <a:latin typeface="Calibri" panose="020F0502020204030204" pitchFamily="34" charset="0"/>
                <a:ea typeface="Calibri" panose="020F0502020204030204" pitchFamily="34" charset="0"/>
              </a:rPr>
              <a:t>Communication Protocols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Embedded Systems</a:t>
            </a:r>
            <a:endParaRPr lang="en-RW"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22863499"/>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362200"/>
            <a:ext cx="8229600" cy="1066800"/>
          </a:xfrm>
        </p:spPr>
        <p:txBody>
          <a:bodyPr>
            <a:normAutofit/>
          </a:bodyPr>
          <a:lstStyle/>
          <a:p>
            <a:r>
              <a:rPr lang="en-US" dirty="0"/>
              <a:t>IoT Applications</a:t>
            </a:r>
          </a:p>
        </p:txBody>
      </p:sp>
      <p:sp>
        <p:nvSpPr>
          <p:cNvPr id="4" name="Date Placeholder 3"/>
          <p:cNvSpPr>
            <a:spLocks noGrp="1"/>
          </p:cNvSpPr>
          <p:nvPr>
            <p:ph type="dt" sz="half" idx="10"/>
          </p:nvPr>
        </p:nvSpPr>
        <p:spPr/>
        <p:txBody>
          <a:bodyPr/>
          <a:lstStyle/>
          <a:p>
            <a:fld id="{376A6CF2-CAA9-4502-9650-4D1E8125D885}" type="datetime1">
              <a:rPr lang="en-US" smtClean="0"/>
              <a:t>10/7/2021</a:t>
            </a:fld>
            <a:endParaRPr lang="en-US"/>
          </a:p>
        </p:txBody>
      </p:sp>
      <p:sp>
        <p:nvSpPr>
          <p:cNvPr id="5" name="Footer Placeholder 4"/>
          <p:cNvSpPr>
            <a:spLocks noGrp="1"/>
          </p:cNvSpPr>
          <p:nvPr>
            <p:ph type="ftr" sz="quarter" idx="11"/>
          </p:nvPr>
        </p:nvSpPr>
        <p:spPr/>
        <p:txBody>
          <a:bodyPr/>
          <a:lstStyle/>
          <a:p>
            <a:r>
              <a:rPr lang="en-US"/>
              <a:t>AI &amp; IoT ONLINE                                                                                        Instructor: Eng. January</a:t>
            </a:r>
          </a:p>
        </p:txBody>
      </p:sp>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00772" y="1309365"/>
            <a:ext cx="2172833" cy="369332"/>
          </a:xfrm>
          <a:prstGeom prst="rect">
            <a:avLst/>
          </a:prstGeom>
          <a:noFill/>
        </p:spPr>
        <p:txBody>
          <a:bodyPr wrap="square" rtlCol="0">
            <a:spAutoFit/>
          </a:bodyPr>
          <a:lstStyle/>
          <a:p>
            <a:r>
              <a:rPr lang="en-US" dirty="0">
                <a:latin typeface="Baskerville Old Face" panose="02020602080505020303" pitchFamily="18" charset="0"/>
              </a:rPr>
              <a:t>Smart Appliances</a:t>
            </a:r>
          </a:p>
        </p:txBody>
      </p:sp>
      <p:sp>
        <p:nvSpPr>
          <p:cNvPr id="7" name="TextBox 6"/>
          <p:cNvSpPr txBox="1"/>
          <p:nvPr/>
        </p:nvSpPr>
        <p:spPr>
          <a:xfrm>
            <a:off x="3319746" y="6250514"/>
            <a:ext cx="1416242" cy="369332"/>
          </a:xfrm>
          <a:prstGeom prst="rect">
            <a:avLst/>
          </a:prstGeom>
          <a:noFill/>
        </p:spPr>
        <p:txBody>
          <a:bodyPr wrap="square" rtlCol="0">
            <a:spAutoFit/>
          </a:bodyPr>
          <a:lstStyle/>
          <a:p>
            <a:r>
              <a:rPr lang="en-US" dirty="0">
                <a:latin typeface="Baskerville Old Face" panose="02020602080505020303" pitchFamily="18" charset="0"/>
              </a:rPr>
              <a:t>Healthcare</a:t>
            </a:r>
          </a:p>
        </p:txBody>
      </p:sp>
      <p:sp>
        <p:nvSpPr>
          <p:cNvPr id="11" name="TextBox 10"/>
          <p:cNvSpPr txBox="1"/>
          <p:nvPr/>
        </p:nvSpPr>
        <p:spPr>
          <a:xfrm>
            <a:off x="8223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7119042" y="245461"/>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111"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5229" y="3829538"/>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0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60148" y="3703264"/>
            <a:ext cx="1227681" cy="646331"/>
          </a:xfrm>
          <a:prstGeom prst="rect">
            <a:avLst/>
          </a:prstGeom>
          <a:noFill/>
        </p:spPr>
        <p:txBody>
          <a:bodyPr wrap="square" rtlCol="0">
            <a:spAutoFit/>
          </a:bodyPr>
          <a:lstStyle/>
          <a:p>
            <a:r>
              <a:rPr lang="en-US" dirty="0">
                <a:latin typeface="Baskerville Old Face" panose="02020602080505020303" pitchFamily="18" charset="0"/>
              </a:rPr>
              <a:t>Wearable Tech</a:t>
            </a:r>
          </a:p>
        </p:txBody>
      </p:sp>
      <p:sp>
        <p:nvSpPr>
          <p:cNvPr id="2" name="Date Placeholder 1">
            <a:extLst>
              <a:ext uri="{FF2B5EF4-FFF2-40B4-BE49-F238E27FC236}">
                <a16:creationId xmlns:a16="http://schemas.microsoft.com/office/drawing/2014/main" id="{FACC3068-D248-49FD-8B9A-D1944DDC708E}"/>
              </a:ext>
            </a:extLst>
          </p:cNvPr>
          <p:cNvSpPr>
            <a:spLocks noGrp="1"/>
          </p:cNvSpPr>
          <p:nvPr>
            <p:ph type="dt" sz="half" idx="10"/>
          </p:nvPr>
        </p:nvSpPr>
        <p:spPr/>
        <p:txBody>
          <a:bodyPr/>
          <a:lstStyle/>
          <a:p>
            <a:fld id="{EBCF0EF5-A28E-4E63-BACF-D59C7FB7EBE3}" type="datetime1">
              <a:rPr lang="en-US" smtClean="0"/>
              <a:t>10/7/2021</a:t>
            </a:fld>
            <a:endParaRPr lang="en-US"/>
          </a:p>
        </p:txBody>
      </p:sp>
      <p:sp>
        <p:nvSpPr>
          <p:cNvPr id="3" name="Footer Placeholder 2">
            <a:extLst>
              <a:ext uri="{FF2B5EF4-FFF2-40B4-BE49-F238E27FC236}">
                <a16:creationId xmlns:a16="http://schemas.microsoft.com/office/drawing/2014/main" id="{49793785-76A1-4BBD-B1B0-9C12510C89F1}"/>
              </a:ext>
            </a:extLst>
          </p:cNvPr>
          <p:cNvSpPr>
            <a:spLocks noGrp="1"/>
          </p:cNvSpPr>
          <p:nvPr>
            <p:ph type="ftr" sz="quarter" idx="11"/>
          </p:nvPr>
        </p:nvSpPr>
        <p:spPr/>
        <p:txBody>
          <a:bodyPr/>
          <a:lstStyle/>
          <a:p>
            <a:r>
              <a:rPr lang="en-US"/>
              <a:t>AI &amp; IoT ONLINE                                                                                        Instructor: Eng. January</a:t>
            </a:r>
          </a:p>
        </p:txBody>
      </p:sp>
    </p:spTree>
    <p:extLst>
      <p:ext uri="{BB962C8B-B14F-4D97-AF65-F5344CB8AC3E}">
        <p14:creationId xmlns:p14="http://schemas.microsoft.com/office/powerpoint/2010/main" val="11846514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445" y="1121821"/>
            <a:ext cx="6131076" cy="532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81200" y="381000"/>
            <a:ext cx="8403020" cy="685800"/>
          </a:xfrm>
        </p:spPr>
        <p:txBody>
          <a:bodyPr/>
          <a:lstStyle/>
          <a:p>
            <a:pPr algn="l"/>
            <a:r>
              <a:rPr lang="en-US" dirty="0" err="1"/>
              <a:t>IoT</a:t>
            </a:r>
            <a:r>
              <a:rPr lang="en-US" dirty="0"/>
              <a:t> Applications : Intelligent Home</a:t>
            </a:r>
          </a:p>
        </p:txBody>
      </p:sp>
    </p:spTree>
    <p:extLst>
      <p:ext uri="{BB962C8B-B14F-4D97-AF65-F5344CB8AC3E}">
        <p14:creationId xmlns:p14="http://schemas.microsoft.com/office/powerpoint/2010/main" val="744724170"/>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448033" y="2"/>
            <a:ext cx="8475250" cy="68579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24001" y="-37841"/>
            <a:ext cx="8434632" cy="693368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524002" y="-4666"/>
            <a:ext cx="8491193" cy="686733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452916" y="0"/>
            <a:ext cx="8491578" cy="6858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524002" y="15575"/>
            <a:ext cx="8441703" cy="68268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524002" y="-21253"/>
            <a:ext cx="8505333" cy="690050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290B-C3B9-4498-8764-D4292943A8D7}"/>
              </a:ext>
            </a:extLst>
          </p:cNvPr>
          <p:cNvSpPr>
            <a:spLocks noGrp="1"/>
          </p:cNvSpPr>
          <p:nvPr>
            <p:ph type="title"/>
          </p:nvPr>
        </p:nvSpPr>
        <p:spPr/>
        <p:txBody>
          <a:bodyPr/>
          <a:lstStyle/>
          <a:p>
            <a:r>
              <a:rPr lang="en-US" b="1" dirty="0"/>
              <a:t>Presentation Agenda</a:t>
            </a:r>
            <a:endParaRPr lang="en-RW" b="1" dirty="0"/>
          </a:p>
        </p:txBody>
      </p:sp>
      <p:sp>
        <p:nvSpPr>
          <p:cNvPr id="3" name="Content Placeholder 2">
            <a:extLst>
              <a:ext uri="{FF2B5EF4-FFF2-40B4-BE49-F238E27FC236}">
                <a16:creationId xmlns:a16="http://schemas.microsoft.com/office/drawing/2014/main" id="{F1392277-6B70-408C-85D4-1F90B69B2619}"/>
              </a:ext>
            </a:extLst>
          </p:cNvPr>
          <p:cNvSpPr>
            <a:spLocks noGrp="1"/>
          </p:cNvSpPr>
          <p:nvPr>
            <p:ph idx="1"/>
          </p:nvPr>
        </p:nvSpPr>
        <p:spPr/>
        <p:txBody>
          <a:bodyPr>
            <a:normAutofit fontScale="92500" lnSpcReduction="10000"/>
          </a:bodyPr>
          <a:lstStyle/>
          <a:p>
            <a:pPr>
              <a:buFont typeface="Wingdings" panose="05000000000000000000" pitchFamily="2" charset="2"/>
              <a:buChar char="q"/>
            </a:pPr>
            <a:endParaRPr lang="en-US" dirty="0"/>
          </a:p>
          <a:p>
            <a:pPr>
              <a:buFont typeface="Wingdings" panose="05000000000000000000" pitchFamily="2" charset="2"/>
              <a:buChar char="q"/>
            </a:pPr>
            <a:endParaRPr lang="en-US" dirty="0"/>
          </a:p>
          <a:p>
            <a:pPr lvl="0" algn="just">
              <a:lnSpc>
                <a:spcPct val="150000"/>
              </a:lnSpc>
              <a:buClr>
                <a:srgbClr val="FF00FF"/>
              </a:buClr>
              <a:buFont typeface="Wingdings" panose="05000000000000000000" pitchFamily="2" charset="2"/>
              <a:buChar char="q"/>
            </a:pPr>
            <a:r>
              <a:rPr lang="en-IN" dirty="0">
                <a:solidFill>
                  <a:srgbClr val="0000FF"/>
                </a:solidFill>
              </a:rPr>
              <a:t>What is Internet of Things?</a:t>
            </a:r>
          </a:p>
          <a:p>
            <a:pPr lvl="0" algn="just">
              <a:lnSpc>
                <a:spcPct val="150000"/>
              </a:lnSpc>
              <a:buClr>
                <a:srgbClr val="FF00FF"/>
              </a:buClr>
              <a:buFont typeface="Wingdings" panose="05000000000000000000" pitchFamily="2" charset="2"/>
              <a:buChar char="q"/>
            </a:pPr>
            <a:r>
              <a:rPr lang="en-IN" dirty="0">
                <a:solidFill>
                  <a:srgbClr val="0000FF"/>
                </a:solidFill>
              </a:rPr>
              <a:t>How IoT Works?</a:t>
            </a:r>
          </a:p>
          <a:p>
            <a:pPr lvl="0" algn="just">
              <a:lnSpc>
                <a:spcPct val="150000"/>
              </a:lnSpc>
              <a:buClr>
                <a:srgbClr val="FF00FF"/>
              </a:buClr>
              <a:buFont typeface="Wingdings" panose="05000000000000000000" pitchFamily="2" charset="2"/>
              <a:buChar char="q"/>
            </a:pPr>
            <a:r>
              <a:rPr lang="en-IN" dirty="0">
                <a:solidFill>
                  <a:srgbClr val="0000FF"/>
                </a:solidFill>
              </a:rPr>
              <a:t>Features of IoT</a:t>
            </a:r>
          </a:p>
          <a:p>
            <a:pPr lvl="0" algn="just">
              <a:lnSpc>
                <a:spcPct val="150000"/>
              </a:lnSpc>
              <a:buClr>
                <a:srgbClr val="FF00FF"/>
              </a:buClr>
              <a:buFont typeface="Wingdings" panose="05000000000000000000" pitchFamily="2" charset="2"/>
              <a:buChar char="q"/>
            </a:pPr>
            <a:r>
              <a:rPr lang="en-IN" dirty="0">
                <a:solidFill>
                  <a:srgbClr val="0000FF"/>
                </a:solidFill>
              </a:rPr>
              <a:t>Advantages of IoT</a:t>
            </a:r>
          </a:p>
          <a:p>
            <a:pPr lvl="0" algn="just">
              <a:lnSpc>
                <a:spcPct val="150000"/>
              </a:lnSpc>
              <a:buClr>
                <a:srgbClr val="FF00FF"/>
              </a:buClr>
              <a:buFont typeface="Wingdings" panose="05000000000000000000" pitchFamily="2" charset="2"/>
              <a:buChar char="q"/>
            </a:pPr>
            <a:r>
              <a:rPr lang="en-IN" dirty="0">
                <a:solidFill>
                  <a:srgbClr val="0000FF"/>
                </a:solidFill>
              </a:rPr>
              <a:t>Applications of IoT</a:t>
            </a:r>
          </a:p>
          <a:p>
            <a:pPr marL="0" indent="0">
              <a:buNone/>
            </a:pPr>
            <a:endParaRPr lang="en-US" dirty="0"/>
          </a:p>
          <a:p>
            <a:endParaRPr lang="en-US" dirty="0"/>
          </a:p>
          <a:p>
            <a:endParaRPr lang="en-RW" dirty="0"/>
          </a:p>
        </p:txBody>
      </p:sp>
      <p:sp>
        <p:nvSpPr>
          <p:cNvPr id="4" name="Date Placeholder 3">
            <a:extLst>
              <a:ext uri="{FF2B5EF4-FFF2-40B4-BE49-F238E27FC236}">
                <a16:creationId xmlns:a16="http://schemas.microsoft.com/office/drawing/2014/main" id="{ACFE147A-50EF-4522-BF7C-FCF04787774A}"/>
              </a:ext>
            </a:extLst>
          </p:cNvPr>
          <p:cNvSpPr>
            <a:spLocks noGrp="1"/>
          </p:cNvSpPr>
          <p:nvPr>
            <p:ph type="dt" sz="half" idx="10"/>
          </p:nvPr>
        </p:nvSpPr>
        <p:spPr/>
        <p:txBody>
          <a:bodyPr/>
          <a:lstStyle/>
          <a:p>
            <a:fld id="{10DCEC1E-6514-4E83-A633-B8AF627EEC82}" type="datetime1">
              <a:rPr lang="en-US" smtClean="0"/>
              <a:t>10/7/2021</a:t>
            </a:fld>
            <a:endParaRPr lang="en-US"/>
          </a:p>
        </p:txBody>
      </p:sp>
      <p:sp>
        <p:nvSpPr>
          <p:cNvPr id="5" name="Footer Placeholder 4">
            <a:extLst>
              <a:ext uri="{FF2B5EF4-FFF2-40B4-BE49-F238E27FC236}">
                <a16:creationId xmlns:a16="http://schemas.microsoft.com/office/drawing/2014/main" id="{5DF72BED-3D95-4E65-873F-DD01469343A5}"/>
              </a:ext>
            </a:extLst>
          </p:cNvPr>
          <p:cNvSpPr>
            <a:spLocks noGrp="1"/>
          </p:cNvSpPr>
          <p:nvPr>
            <p:ph type="ftr" sz="quarter" idx="11"/>
          </p:nvPr>
        </p:nvSpPr>
        <p:spPr>
          <a:xfrm>
            <a:off x="4038599" y="6356350"/>
            <a:ext cx="5558161" cy="365125"/>
          </a:xfrm>
        </p:spPr>
        <p:txBody>
          <a:bodyPr/>
          <a:lstStyle/>
          <a:p>
            <a:r>
              <a:rPr lang="en-US"/>
              <a:t>AI &amp; IoT ONLINE                                                                                        Instructor: Eng. January</a:t>
            </a:r>
            <a:endParaRPr lang="en-US" dirty="0"/>
          </a:p>
        </p:txBody>
      </p:sp>
    </p:spTree>
    <p:extLst>
      <p:ext uri="{BB962C8B-B14F-4D97-AF65-F5344CB8AC3E}">
        <p14:creationId xmlns:p14="http://schemas.microsoft.com/office/powerpoint/2010/main" val="158776191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0" y="0"/>
            <a:ext cx="8491195" cy="6858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3018" y="-6775"/>
            <a:ext cx="8453897" cy="686477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978" y="1809947"/>
            <a:ext cx="8759869" cy="452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05000" y="685800"/>
            <a:ext cx="8403020" cy="685800"/>
          </a:xfrm>
        </p:spPr>
        <p:txBody>
          <a:bodyPr/>
          <a:lstStyle/>
          <a:p>
            <a:r>
              <a:rPr lang="en-US" dirty="0" err="1"/>
              <a:t>IoT</a:t>
            </a:r>
            <a:r>
              <a:rPr lang="en-US" dirty="0"/>
              <a:t> Applications : Transportation</a:t>
            </a:r>
          </a:p>
        </p:txBody>
      </p:sp>
    </p:spTree>
    <p:extLst>
      <p:ext uri="{BB962C8B-B14F-4D97-AF65-F5344CB8AC3E}">
        <p14:creationId xmlns:p14="http://schemas.microsoft.com/office/powerpoint/2010/main" val="3894035799"/>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l="18945" t="16797" r="20117" b="11914"/>
          <a:stretch>
            <a:fillRect/>
          </a:stretch>
        </p:blipFill>
        <p:spPr bwMode="auto">
          <a:xfrm>
            <a:off x="1524000" y="11012"/>
            <a:ext cx="9144000" cy="6418385"/>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99D87241-05D2-40A0-89DC-717963A90A58}"/>
              </a:ext>
            </a:extLst>
          </p:cNvPr>
          <p:cNvSpPr>
            <a:spLocks noGrp="1"/>
          </p:cNvSpPr>
          <p:nvPr>
            <p:ph type="dt" sz="half" idx="10"/>
          </p:nvPr>
        </p:nvSpPr>
        <p:spPr/>
        <p:txBody>
          <a:bodyPr/>
          <a:lstStyle/>
          <a:p>
            <a:fld id="{A4E5FA4F-2658-44E1-B00B-D9FF4E11584A}" type="datetime1">
              <a:rPr lang="en-US" smtClean="0"/>
              <a:t>10/7/2021</a:t>
            </a:fld>
            <a:endParaRPr lang="en-US"/>
          </a:p>
        </p:txBody>
      </p:sp>
      <p:sp>
        <p:nvSpPr>
          <p:cNvPr id="3" name="Footer Placeholder 2">
            <a:extLst>
              <a:ext uri="{FF2B5EF4-FFF2-40B4-BE49-F238E27FC236}">
                <a16:creationId xmlns:a16="http://schemas.microsoft.com/office/drawing/2014/main" id="{72F36D14-8DD1-4676-951A-FBE6A6C04443}"/>
              </a:ext>
            </a:extLst>
          </p:cNvPr>
          <p:cNvSpPr>
            <a:spLocks noGrp="1"/>
          </p:cNvSpPr>
          <p:nvPr>
            <p:ph type="ftr" sz="quarter" idx="11"/>
          </p:nvPr>
        </p:nvSpPr>
        <p:spPr/>
        <p:txBody>
          <a:bodyPr/>
          <a:lstStyle/>
          <a:p>
            <a:r>
              <a:rPr lang="en-US"/>
              <a:t>AI &amp; IoT ONLINE                                                                                        Instructor: Eng. January</a:t>
            </a:r>
          </a:p>
        </p:txBody>
      </p:sp>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8164" t="17578" r="19726" b="12109"/>
          <a:stretch>
            <a:fillRect/>
          </a:stretch>
        </p:blipFill>
        <p:spPr bwMode="auto">
          <a:xfrm>
            <a:off x="1524000" y="0"/>
            <a:ext cx="9149982" cy="6215082"/>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7A5C8690-8F4F-4D9F-BA86-015587DFAC69}"/>
              </a:ext>
            </a:extLst>
          </p:cNvPr>
          <p:cNvSpPr>
            <a:spLocks noGrp="1"/>
          </p:cNvSpPr>
          <p:nvPr>
            <p:ph type="dt" sz="half" idx="10"/>
          </p:nvPr>
        </p:nvSpPr>
        <p:spPr/>
        <p:txBody>
          <a:bodyPr/>
          <a:lstStyle/>
          <a:p>
            <a:fld id="{1B7A3711-F66D-4DDD-ABBC-9AF1904D69DA}" type="datetime1">
              <a:rPr lang="en-US" smtClean="0"/>
              <a:t>10/7/2021</a:t>
            </a:fld>
            <a:endParaRPr lang="en-US"/>
          </a:p>
        </p:txBody>
      </p:sp>
      <p:sp>
        <p:nvSpPr>
          <p:cNvPr id="3" name="Footer Placeholder 2">
            <a:extLst>
              <a:ext uri="{FF2B5EF4-FFF2-40B4-BE49-F238E27FC236}">
                <a16:creationId xmlns:a16="http://schemas.microsoft.com/office/drawing/2014/main" id="{74A76543-B90F-4A66-82B9-02135EA67CC9}"/>
              </a:ext>
            </a:extLst>
          </p:cNvPr>
          <p:cNvSpPr>
            <a:spLocks noGrp="1"/>
          </p:cNvSpPr>
          <p:nvPr>
            <p:ph type="ftr" sz="quarter" idx="11"/>
          </p:nvPr>
        </p:nvSpPr>
        <p:spPr/>
        <p:txBody>
          <a:bodyPr/>
          <a:lstStyle/>
          <a:p>
            <a:r>
              <a:rPr lang="en-US"/>
              <a:t>AI &amp; IoT ONLINE                                                                                        Instructor: Eng. January</a:t>
            </a:r>
          </a:p>
        </p:txBody>
      </p:sp>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609600"/>
            <a:ext cx="8229600" cy="714372"/>
          </a:xfrm>
        </p:spPr>
        <p:txBody>
          <a:bodyPr>
            <a:normAutofit/>
          </a:bodyPr>
          <a:lstStyle/>
          <a:p>
            <a:pPr algn="ctr"/>
            <a:r>
              <a:rPr lang="en-IN" sz="3600" b="1" u="sng" dirty="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1981200" y="4500570"/>
            <a:ext cx="8229600" cy="1671630"/>
          </a:xfrm>
        </p:spPr>
        <p:txBody>
          <a:bodyPr>
            <a:normAutofit/>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a:t>
            </a:r>
          </a:p>
          <a:p>
            <a:pPr>
              <a:buNone/>
            </a:pPr>
            <a:endParaRPr lang="en-IN" sz="2200" dirty="0"/>
          </a:p>
          <a:p>
            <a:pPr>
              <a:buNone/>
            </a:pPr>
            <a:endParaRPr lang="en-IN" dirty="0"/>
          </a:p>
        </p:txBody>
      </p:sp>
      <p:pic>
        <p:nvPicPr>
          <p:cNvPr id="8" name="Picture 7"/>
          <p:cNvPicPr/>
          <p:nvPr/>
        </p:nvPicPr>
        <p:blipFill>
          <a:blip r:embed="rId2"/>
          <a:srcRect/>
          <a:stretch>
            <a:fillRect/>
          </a:stretch>
        </p:blipFill>
        <p:spPr bwMode="auto">
          <a:xfrm>
            <a:off x="4572000" y="1600200"/>
            <a:ext cx="3524264" cy="2900370"/>
          </a:xfrm>
          <a:prstGeom prst="rect">
            <a:avLst/>
          </a:prstGeom>
          <a:noFill/>
          <a:ln w="9525">
            <a:noFill/>
            <a:miter lim="800000"/>
            <a:headEnd/>
            <a:tailEnd/>
          </a:ln>
        </p:spPr>
      </p:pic>
      <p:sp>
        <p:nvSpPr>
          <p:cNvPr id="3" name="Date Placeholder 2">
            <a:extLst>
              <a:ext uri="{FF2B5EF4-FFF2-40B4-BE49-F238E27FC236}">
                <a16:creationId xmlns:a16="http://schemas.microsoft.com/office/drawing/2014/main" id="{A596DFCA-7C1C-4129-BF96-4748DB78F606}"/>
              </a:ext>
            </a:extLst>
          </p:cNvPr>
          <p:cNvSpPr>
            <a:spLocks noGrp="1"/>
          </p:cNvSpPr>
          <p:nvPr>
            <p:ph type="dt" sz="half" idx="10"/>
          </p:nvPr>
        </p:nvSpPr>
        <p:spPr/>
        <p:txBody>
          <a:bodyPr/>
          <a:lstStyle/>
          <a:p>
            <a:fld id="{5A52B2A3-E3F9-4E28-8FFD-FF18781CB12C}" type="datetime1">
              <a:rPr lang="en-US" smtClean="0"/>
              <a:t>10/7/2021</a:t>
            </a:fld>
            <a:endParaRPr lang="en-US"/>
          </a:p>
        </p:txBody>
      </p:sp>
      <p:sp>
        <p:nvSpPr>
          <p:cNvPr id="5" name="Footer Placeholder 4">
            <a:extLst>
              <a:ext uri="{FF2B5EF4-FFF2-40B4-BE49-F238E27FC236}">
                <a16:creationId xmlns:a16="http://schemas.microsoft.com/office/drawing/2014/main" id="{D0CFC86F-1C1E-4575-8B31-3F0EAE793E39}"/>
              </a:ext>
            </a:extLst>
          </p:cNvPr>
          <p:cNvSpPr>
            <a:spLocks noGrp="1"/>
          </p:cNvSpPr>
          <p:nvPr>
            <p:ph type="ftr" sz="quarter" idx="11"/>
          </p:nvPr>
        </p:nvSpPr>
        <p:spPr/>
        <p:txBody>
          <a:bodyPr/>
          <a:lstStyle/>
          <a:p>
            <a:r>
              <a:rPr lang="en-US"/>
              <a:t>AI &amp; IoT ONLINE                                                                                        Instructor: Eng. January</a:t>
            </a:r>
          </a:p>
        </p:txBody>
      </p:sp>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FD28-3436-4CA3-A4A9-9CC8583AC84A}"/>
              </a:ext>
            </a:extLst>
          </p:cNvPr>
          <p:cNvSpPr>
            <a:spLocks noGrp="1"/>
          </p:cNvSpPr>
          <p:nvPr>
            <p:ph type="title"/>
          </p:nvPr>
        </p:nvSpPr>
        <p:spPr/>
        <p:txBody>
          <a:bodyPr/>
          <a:lstStyle/>
          <a:p>
            <a:r>
              <a:rPr lang="en-US" b="1" dirty="0"/>
              <a:t>Integration of AI into Internet of Things</a:t>
            </a:r>
          </a:p>
        </p:txBody>
      </p:sp>
      <p:sp>
        <p:nvSpPr>
          <p:cNvPr id="3" name="Content Placeholder 2">
            <a:extLst>
              <a:ext uri="{FF2B5EF4-FFF2-40B4-BE49-F238E27FC236}">
                <a16:creationId xmlns:a16="http://schemas.microsoft.com/office/drawing/2014/main" id="{A9B51281-1E4A-4495-888A-9DC7B112E277}"/>
              </a:ext>
            </a:extLst>
          </p:cNvPr>
          <p:cNvSpPr>
            <a:spLocks noGrp="1"/>
          </p:cNvSpPr>
          <p:nvPr>
            <p:ph idx="1"/>
          </p:nvPr>
        </p:nvSpPr>
        <p:spPr>
          <a:xfrm>
            <a:off x="532660" y="1825625"/>
            <a:ext cx="10928412" cy="4351338"/>
          </a:xfrm>
        </p:spPr>
        <p:txBody>
          <a:bodyPr/>
          <a:lstStyle/>
          <a:p>
            <a:r>
              <a:rPr lang="en-US" dirty="0"/>
              <a:t>The internet of Things primary aims to collect data from physical devices or from environment.</a:t>
            </a:r>
          </a:p>
          <a:p>
            <a:r>
              <a:rPr lang="en-US" dirty="0"/>
              <a:t>It allows also those data collected to be accessed locally or remotely via any wireless communication environment such as Internet based network or GSM based communication network.</a:t>
            </a:r>
          </a:p>
          <a:p>
            <a:r>
              <a:rPr lang="en-US" dirty="0"/>
              <a:t>It allows also the operators to trigger actions on the fields remotely via internet connectivity.</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66CFA4C9-9761-4404-A985-711A5DB080A9}"/>
              </a:ext>
            </a:extLst>
          </p:cNvPr>
          <p:cNvSpPr>
            <a:spLocks noGrp="1"/>
          </p:cNvSpPr>
          <p:nvPr>
            <p:ph type="dt" sz="half" idx="10"/>
          </p:nvPr>
        </p:nvSpPr>
        <p:spPr/>
        <p:txBody>
          <a:bodyPr/>
          <a:lstStyle/>
          <a:p>
            <a:fld id="{C165FCD9-41E8-4CBD-99E3-CB117FE76AF0}" type="datetime1">
              <a:rPr lang="en-US" smtClean="0"/>
              <a:t>10/7/2021</a:t>
            </a:fld>
            <a:endParaRPr lang="en-US"/>
          </a:p>
        </p:txBody>
      </p:sp>
      <p:sp>
        <p:nvSpPr>
          <p:cNvPr id="5" name="Footer Placeholder 4">
            <a:extLst>
              <a:ext uri="{FF2B5EF4-FFF2-40B4-BE49-F238E27FC236}">
                <a16:creationId xmlns:a16="http://schemas.microsoft.com/office/drawing/2014/main" id="{C4AE56E9-2C4F-438E-9C72-0392D2B0C621}"/>
              </a:ext>
            </a:extLst>
          </p:cNvPr>
          <p:cNvSpPr>
            <a:spLocks noGrp="1"/>
          </p:cNvSpPr>
          <p:nvPr>
            <p:ph type="ftr" sz="quarter" idx="11"/>
          </p:nvPr>
        </p:nvSpPr>
        <p:spPr/>
        <p:txBody>
          <a:bodyPr/>
          <a:lstStyle/>
          <a:p>
            <a:r>
              <a:rPr lang="en-US"/>
              <a:t>AI &amp; IoT ONLINE                                                                                        Instructor: Eng. January</a:t>
            </a:r>
          </a:p>
        </p:txBody>
      </p:sp>
    </p:spTree>
    <p:extLst>
      <p:ext uri="{BB962C8B-B14F-4D97-AF65-F5344CB8AC3E}">
        <p14:creationId xmlns:p14="http://schemas.microsoft.com/office/powerpoint/2010/main" val="673554559"/>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FD28-3436-4CA3-A4A9-9CC8583AC84A}"/>
              </a:ext>
            </a:extLst>
          </p:cNvPr>
          <p:cNvSpPr>
            <a:spLocks noGrp="1"/>
          </p:cNvSpPr>
          <p:nvPr>
            <p:ph type="title"/>
          </p:nvPr>
        </p:nvSpPr>
        <p:spPr/>
        <p:txBody>
          <a:bodyPr/>
          <a:lstStyle/>
          <a:p>
            <a:r>
              <a:rPr lang="en-US" b="1" dirty="0"/>
              <a:t>Integration of AI into Internet of Things</a:t>
            </a:r>
          </a:p>
        </p:txBody>
      </p:sp>
      <p:sp>
        <p:nvSpPr>
          <p:cNvPr id="3" name="Content Placeholder 2">
            <a:extLst>
              <a:ext uri="{FF2B5EF4-FFF2-40B4-BE49-F238E27FC236}">
                <a16:creationId xmlns:a16="http://schemas.microsoft.com/office/drawing/2014/main" id="{A9B51281-1E4A-4495-888A-9DC7B112E277}"/>
              </a:ext>
            </a:extLst>
          </p:cNvPr>
          <p:cNvSpPr>
            <a:spLocks noGrp="1"/>
          </p:cNvSpPr>
          <p:nvPr>
            <p:ph idx="1"/>
          </p:nvPr>
        </p:nvSpPr>
        <p:spPr>
          <a:xfrm>
            <a:off x="532660" y="1825625"/>
            <a:ext cx="10928412" cy="4351338"/>
          </a:xfrm>
        </p:spPr>
        <p:txBody>
          <a:bodyPr/>
          <a:lstStyle/>
          <a:p>
            <a:r>
              <a:rPr lang="en-US" dirty="0"/>
              <a:t>The Sometimes the data collected by Internet of Things network can be useless to end customers unless they are interpreted by data analysis algorithms to draw new insights or information to the customers from raw data.</a:t>
            </a:r>
          </a:p>
          <a:p>
            <a:r>
              <a:rPr lang="en-US" dirty="0"/>
              <a:t>Therefore the AI provides the best data analytics algorithms to </a:t>
            </a:r>
            <a:r>
              <a:rPr lang="en-US" dirty="0" err="1"/>
              <a:t>analyse</a:t>
            </a:r>
            <a:r>
              <a:rPr lang="en-US" dirty="0"/>
              <a:t> the data from Internet of Things network to generate the new information to the general public.</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66CFA4C9-9761-4404-A985-711A5DB080A9}"/>
              </a:ext>
            </a:extLst>
          </p:cNvPr>
          <p:cNvSpPr>
            <a:spLocks noGrp="1"/>
          </p:cNvSpPr>
          <p:nvPr>
            <p:ph type="dt" sz="half" idx="10"/>
          </p:nvPr>
        </p:nvSpPr>
        <p:spPr/>
        <p:txBody>
          <a:bodyPr/>
          <a:lstStyle/>
          <a:p>
            <a:fld id="{EAE84867-AC22-4B33-956D-0EBDDDC4BFE9}" type="datetime1">
              <a:rPr lang="en-US" smtClean="0"/>
              <a:t>10/7/2021</a:t>
            </a:fld>
            <a:endParaRPr lang="en-US"/>
          </a:p>
        </p:txBody>
      </p:sp>
      <p:sp>
        <p:nvSpPr>
          <p:cNvPr id="5" name="Footer Placeholder 4">
            <a:extLst>
              <a:ext uri="{FF2B5EF4-FFF2-40B4-BE49-F238E27FC236}">
                <a16:creationId xmlns:a16="http://schemas.microsoft.com/office/drawing/2014/main" id="{C4AE56E9-2C4F-438E-9C72-0392D2B0C621}"/>
              </a:ext>
            </a:extLst>
          </p:cNvPr>
          <p:cNvSpPr>
            <a:spLocks noGrp="1"/>
          </p:cNvSpPr>
          <p:nvPr>
            <p:ph type="ftr" sz="quarter" idx="11"/>
          </p:nvPr>
        </p:nvSpPr>
        <p:spPr/>
        <p:txBody>
          <a:bodyPr/>
          <a:lstStyle/>
          <a:p>
            <a:r>
              <a:rPr lang="en-US"/>
              <a:t>AI &amp; IoT ONLINE                                                                                        Instructor: Eng. January</a:t>
            </a:r>
          </a:p>
        </p:txBody>
      </p:sp>
    </p:spTree>
    <p:extLst>
      <p:ext uri="{BB962C8B-B14F-4D97-AF65-F5344CB8AC3E}">
        <p14:creationId xmlns:p14="http://schemas.microsoft.com/office/powerpoint/2010/main" val="2955364898"/>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428604"/>
            <a:ext cx="8229600" cy="775542"/>
          </a:xfrm>
        </p:spPr>
        <p:txBody>
          <a:bodyPr>
            <a:normAutofit/>
          </a:bodyPr>
          <a:lstStyle/>
          <a:p>
            <a:pPr algn="ctr"/>
            <a:r>
              <a:rPr lang="en-US" sz="4000" b="1" dirty="0"/>
              <a:t>References</a:t>
            </a:r>
            <a:endParaRPr lang="en-IN" sz="4000" dirty="0"/>
          </a:p>
        </p:txBody>
      </p:sp>
      <p:sp>
        <p:nvSpPr>
          <p:cNvPr id="3" name="Content Placeholder 2"/>
          <p:cNvSpPr>
            <a:spLocks noGrp="1"/>
          </p:cNvSpPr>
          <p:nvPr>
            <p:ph idx="1"/>
          </p:nvPr>
        </p:nvSpPr>
        <p:spPr>
          <a:xfrm>
            <a:off x="1952596" y="1285860"/>
            <a:ext cx="8715404" cy="5286412"/>
          </a:xfrm>
        </p:spPr>
        <p:txBody>
          <a:bodyPr>
            <a:normAutofit/>
          </a:bodyPr>
          <a:lstStyle/>
          <a:p>
            <a:pPr marL="514350" indent="-514350">
              <a:lnSpc>
                <a:spcPct val="150000"/>
              </a:lnSpc>
              <a:buFont typeface="+mj-lt"/>
              <a:buAutoNum type="arabicPeriod"/>
            </a:pPr>
            <a:r>
              <a:rPr lang="en-US" sz="2400" dirty="0">
                <a:latin typeface="Times New Roman" pitchFamily="18" charset="0"/>
                <a:cs typeface="Times New Roman" pitchFamily="18" charset="0"/>
              </a:rPr>
              <a:t>Tracking the Evolution of the Internet of Things Concept Across Different Application Domains . Jorge E. Ibarra-</a:t>
            </a:r>
            <a:r>
              <a:rPr lang="en-US" sz="2400" dirty="0" err="1">
                <a:latin typeface="Times New Roman" pitchFamily="18" charset="0"/>
                <a:cs typeface="Times New Roman" pitchFamily="18" charset="0"/>
              </a:rPr>
              <a:t>Esquer</a:t>
            </a:r>
            <a:r>
              <a:rPr lang="en-US" sz="2400" dirty="0">
                <a:latin typeface="Times New Roman" pitchFamily="18" charset="0"/>
                <a:cs typeface="Times New Roman" pitchFamily="18" charset="0"/>
              </a:rPr>
              <a:t> 1,*, </a:t>
            </a:r>
            <a:r>
              <a:rPr lang="en-US" sz="2400" dirty="0" err="1">
                <a:latin typeface="Times New Roman" pitchFamily="18" charset="0"/>
                <a:cs typeface="Times New Roman" pitchFamily="18" charset="0"/>
              </a:rPr>
              <a:t>Félix</a:t>
            </a:r>
            <a:r>
              <a:rPr lang="en-US" sz="2400" dirty="0">
                <a:latin typeface="Times New Roman" pitchFamily="18" charset="0"/>
                <a:cs typeface="Times New Roman" pitchFamily="18" charset="0"/>
              </a:rPr>
              <a:t> F. </a:t>
            </a:r>
            <a:r>
              <a:rPr lang="en-US" sz="2400" dirty="0" err="1">
                <a:latin typeface="Times New Roman" pitchFamily="18" charset="0"/>
                <a:cs typeface="Times New Roman" pitchFamily="18" charset="0"/>
              </a:rPr>
              <a:t>González</a:t>
            </a:r>
            <a:r>
              <a:rPr lang="en-US" sz="2400" dirty="0">
                <a:latin typeface="Times New Roman" pitchFamily="18" charset="0"/>
                <a:cs typeface="Times New Roman" pitchFamily="18" charset="0"/>
              </a:rPr>
              <a:t>-Navarro 2, Brenda L. Flores-Rios 2, </a:t>
            </a:r>
            <a:r>
              <a:rPr lang="en-US" sz="2400" dirty="0" err="1">
                <a:latin typeface="Times New Roman" pitchFamily="18" charset="0"/>
                <a:cs typeface="Times New Roman" pitchFamily="18" charset="0"/>
              </a:rPr>
              <a:t>Larysa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Burtseva</a:t>
            </a:r>
            <a:r>
              <a:rPr lang="en-US" sz="2400" dirty="0">
                <a:latin typeface="Times New Roman" pitchFamily="18" charset="0"/>
                <a:cs typeface="Times New Roman" pitchFamily="18" charset="0"/>
              </a:rPr>
              <a:t> 2 and </a:t>
            </a:r>
            <a:r>
              <a:rPr lang="en-US" sz="2400" dirty="0" err="1">
                <a:latin typeface="Times New Roman" pitchFamily="18" charset="0"/>
                <a:cs typeface="Times New Roman" pitchFamily="18" charset="0"/>
              </a:rPr>
              <a:t>María</a:t>
            </a:r>
            <a:r>
              <a:rPr lang="en-US" sz="2400" dirty="0">
                <a:latin typeface="Times New Roman" pitchFamily="18" charset="0"/>
                <a:cs typeface="Times New Roman" pitchFamily="18" charset="0"/>
              </a:rPr>
              <a:t> A. </a:t>
            </a:r>
            <a:r>
              <a:rPr lang="en-US" sz="2400" dirty="0" err="1">
                <a:latin typeface="Times New Roman" pitchFamily="18" charset="0"/>
                <a:cs typeface="Times New Roman" pitchFamily="18" charset="0"/>
              </a:rPr>
              <a:t>Astorga</a:t>
            </a:r>
            <a:r>
              <a:rPr lang="en-US" sz="2400" dirty="0">
                <a:latin typeface="Times New Roman" pitchFamily="18" charset="0"/>
                <a:cs typeface="Times New Roman" pitchFamily="18" charset="0"/>
              </a:rPr>
              <a:t>-Vargas 1 </a:t>
            </a:r>
            <a:endParaRPr lang="en-IN" sz="2200" dirty="0">
              <a:latin typeface="Times New Roman" pitchFamily="18" charset="0"/>
              <a:cs typeface="Times New Roman" pitchFamily="18" charset="0"/>
            </a:endParaRPr>
          </a:p>
          <a:p>
            <a:pPr marL="514350" indent="-514350">
              <a:lnSpc>
                <a:spcPct val="150000"/>
              </a:lnSpc>
              <a:buFont typeface="+mj-lt"/>
              <a:buAutoNum type="arabicPeriod"/>
            </a:pPr>
            <a:r>
              <a:rPr lang="en-IN" sz="2200" dirty="0">
                <a:latin typeface="Times New Roman" pitchFamily="18" charset="0"/>
                <a:cs typeface="Times New Roman" pitchFamily="18" charset="0"/>
              </a:rPr>
              <a:t>https://en.wikipedia.org/wiki/Internet_of_Things</a:t>
            </a:r>
          </a:p>
          <a:p>
            <a:pPr marL="514350" indent="-514350">
              <a:lnSpc>
                <a:spcPct val="150000"/>
              </a:lnSpc>
              <a:buFont typeface="+mj-lt"/>
              <a:buAutoNum type="arabicPeriod"/>
            </a:pPr>
            <a:r>
              <a:rPr lang="en-IN" sz="2200" dirty="0">
                <a:latin typeface="Times New Roman" pitchFamily="18" charset="0"/>
                <a:cs typeface="Times New Roman" pitchFamily="18" charset="0"/>
              </a:rPr>
              <a:t>Cisco whitepaper, "The Internet of Things" - How the Next Evolution of the Internet Is Changing Everything, by Dave Evans, April 2011.</a:t>
            </a:r>
          </a:p>
          <a:p>
            <a:pPr marL="514350" indent="-514350">
              <a:lnSpc>
                <a:spcPct val="150000"/>
              </a:lnSpc>
              <a:buFont typeface="+mj-lt"/>
              <a:buAutoNum type="arabicPeriod"/>
            </a:pPr>
            <a:r>
              <a:rPr lang="en-IN" sz="2200" dirty="0">
                <a:latin typeface="Times New Roman" pitchFamily="18" charset="0"/>
                <a:cs typeface="Times New Roman" pitchFamily="18" charset="0"/>
              </a:rPr>
              <a:t>GE cloud expo 2014, "Industrial Internet as a Service", by </a:t>
            </a:r>
            <a:r>
              <a:rPr lang="en-IN" sz="2200" dirty="0" err="1">
                <a:latin typeface="Times New Roman" pitchFamily="18" charset="0"/>
                <a:cs typeface="Times New Roman" pitchFamily="18" charset="0"/>
              </a:rPr>
              <a:t>Shyam</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Varan</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Nath</a:t>
            </a:r>
            <a:r>
              <a:rPr lang="en-IN" sz="2200" dirty="0">
                <a:latin typeface="Times New Roman" pitchFamily="18" charset="0"/>
                <a:cs typeface="Times New Roman" pitchFamily="18" charset="0"/>
              </a:rPr>
              <a:t>, Principal Architect.</a:t>
            </a:r>
          </a:p>
          <a:p>
            <a:pPr marL="514350" indent="-514350">
              <a:lnSpc>
                <a:spcPct val="150000"/>
              </a:lnSpc>
              <a:buFont typeface="+mj-lt"/>
              <a:buAutoNum type="arabicPeriod"/>
            </a:pPr>
            <a:endParaRPr lang="en-IN" dirty="0">
              <a:solidFill>
                <a:srgbClr val="002060"/>
              </a:solidFill>
            </a:endParaRPr>
          </a:p>
          <a:p>
            <a:pPr>
              <a:buNone/>
            </a:pPr>
            <a:endParaRPr lang="en-IN" dirty="0"/>
          </a:p>
        </p:txBody>
      </p:sp>
      <p:sp>
        <p:nvSpPr>
          <p:cNvPr id="5" name="Date Placeholder 4">
            <a:extLst>
              <a:ext uri="{FF2B5EF4-FFF2-40B4-BE49-F238E27FC236}">
                <a16:creationId xmlns:a16="http://schemas.microsoft.com/office/drawing/2014/main" id="{F435AA48-5442-4279-A987-91B974374CFE}"/>
              </a:ext>
            </a:extLst>
          </p:cNvPr>
          <p:cNvSpPr>
            <a:spLocks noGrp="1"/>
          </p:cNvSpPr>
          <p:nvPr>
            <p:ph type="dt" sz="half" idx="10"/>
          </p:nvPr>
        </p:nvSpPr>
        <p:spPr/>
        <p:txBody>
          <a:bodyPr/>
          <a:lstStyle/>
          <a:p>
            <a:fld id="{9FCAA8EA-4F5E-47B1-B7F9-12FA98A27939}" type="datetime1">
              <a:rPr lang="en-US" smtClean="0"/>
              <a:t>10/7/2021</a:t>
            </a:fld>
            <a:endParaRPr lang="en-US"/>
          </a:p>
        </p:txBody>
      </p:sp>
      <p:sp>
        <p:nvSpPr>
          <p:cNvPr id="6" name="Footer Placeholder 5">
            <a:extLst>
              <a:ext uri="{FF2B5EF4-FFF2-40B4-BE49-F238E27FC236}">
                <a16:creationId xmlns:a16="http://schemas.microsoft.com/office/drawing/2014/main" id="{A424AFBF-5BE9-476D-88E7-F9D8DB444ACA}"/>
              </a:ext>
            </a:extLst>
          </p:cNvPr>
          <p:cNvSpPr>
            <a:spLocks noGrp="1"/>
          </p:cNvSpPr>
          <p:nvPr>
            <p:ph type="ftr" sz="quarter" idx="11"/>
          </p:nvPr>
        </p:nvSpPr>
        <p:spPr/>
        <p:txBody>
          <a:bodyPr/>
          <a:lstStyle/>
          <a:p>
            <a:r>
              <a:rPr lang="en-US"/>
              <a:t>AI &amp; IoT ONLINE                                                                                        Instructor: Eng. January</a:t>
            </a:r>
          </a:p>
        </p:txBody>
      </p:sp>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13011" y="2405064"/>
            <a:ext cx="4593167" cy="3444875"/>
          </a:xfrm>
          <a:prstGeom prst="rect">
            <a:avLst/>
          </a:prstGeom>
        </p:spPr>
      </p:pic>
      <p:sp>
        <p:nvSpPr>
          <p:cNvPr id="5" name="Title 3"/>
          <p:cNvSpPr txBox="1">
            <a:spLocks/>
          </p:cNvSpPr>
          <p:nvPr/>
        </p:nvSpPr>
        <p:spPr>
          <a:xfrm>
            <a:off x="1996016" y="515287"/>
            <a:ext cx="6995584" cy="105633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p>
            <a:pPr lvl="0" algn="ctr">
              <a:spcBef>
                <a:spcPct val="0"/>
              </a:spcBef>
            </a:pPr>
            <a:r>
              <a:rPr lang="en-US" sz="4000" dirty="0">
                <a:ln w="3175" cmpd="sng">
                  <a:noFill/>
                </a:ln>
              </a:rPr>
              <a:t> </a:t>
            </a:r>
            <a:r>
              <a:rPr lang="en-US" sz="4000" dirty="0">
                <a:latin typeface="Baskerville Old Face" panose="02020602080505020303" pitchFamily="18" charset="0"/>
              </a:rPr>
              <a:t>Questions and Discussions</a:t>
            </a:r>
            <a:endParaRPr lang="en-US" sz="4000" dirty="0">
              <a:ln w="3175" cmpd="sng">
                <a:noFill/>
              </a:ln>
            </a:endParaRPr>
          </a:p>
        </p:txBody>
      </p:sp>
      <p:sp>
        <p:nvSpPr>
          <p:cNvPr id="6" name="Title 3"/>
          <p:cNvSpPr txBox="1">
            <a:spLocks/>
          </p:cNvSpPr>
          <p:nvPr/>
        </p:nvSpPr>
        <p:spPr>
          <a:xfrm>
            <a:off x="2438400" y="2524126"/>
            <a:ext cx="1876426" cy="1200149"/>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p>
            <a:pPr lvl="0" algn="ctr">
              <a:spcBef>
                <a:spcPct val="0"/>
              </a:spcBef>
            </a:pPr>
            <a:r>
              <a:rPr lang="en-US" sz="4000" dirty="0">
                <a:ln w="3175" cmpd="sng">
                  <a:noFill/>
                </a:ln>
              </a:rPr>
              <a:t> </a:t>
            </a:r>
            <a:r>
              <a:rPr lang="en-US" sz="4000" dirty="0">
                <a:latin typeface="Baskerville Old Face" panose="02020602080505020303" pitchFamily="18" charset="0"/>
              </a:rPr>
              <a:t>Thank you</a:t>
            </a:r>
            <a:endParaRPr lang="en-US" sz="4000" dirty="0">
              <a:ln w="3175" cmpd="sng">
                <a:noFill/>
              </a:ln>
            </a:endParaRPr>
          </a:p>
        </p:txBody>
      </p:sp>
      <p:sp>
        <p:nvSpPr>
          <p:cNvPr id="2" name="Date Placeholder 1">
            <a:extLst>
              <a:ext uri="{FF2B5EF4-FFF2-40B4-BE49-F238E27FC236}">
                <a16:creationId xmlns:a16="http://schemas.microsoft.com/office/drawing/2014/main" id="{830069E9-068E-4422-8BD6-DEA451983983}"/>
              </a:ext>
            </a:extLst>
          </p:cNvPr>
          <p:cNvSpPr>
            <a:spLocks noGrp="1"/>
          </p:cNvSpPr>
          <p:nvPr>
            <p:ph type="dt" sz="half" idx="10"/>
          </p:nvPr>
        </p:nvSpPr>
        <p:spPr/>
        <p:txBody>
          <a:bodyPr/>
          <a:lstStyle/>
          <a:p>
            <a:fld id="{681919A2-D790-409F-8FCC-90D2EE924E79}" type="datetime1">
              <a:rPr lang="en-US" smtClean="0"/>
              <a:t>10/7/2021</a:t>
            </a:fld>
            <a:endParaRPr lang="en-US"/>
          </a:p>
        </p:txBody>
      </p:sp>
      <p:sp>
        <p:nvSpPr>
          <p:cNvPr id="3" name="Footer Placeholder 2">
            <a:extLst>
              <a:ext uri="{FF2B5EF4-FFF2-40B4-BE49-F238E27FC236}">
                <a16:creationId xmlns:a16="http://schemas.microsoft.com/office/drawing/2014/main" id="{AB248E34-37C8-4433-B01A-93AF89FB4DCB}"/>
              </a:ext>
            </a:extLst>
          </p:cNvPr>
          <p:cNvSpPr>
            <a:spLocks noGrp="1"/>
          </p:cNvSpPr>
          <p:nvPr>
            <p:ph type="ftr" sz="quarter" idx="11"/>
          </p:nvPr>
        </p:nvSpPr>
        <p:spPr/>
        <p:txBody>
          <a:bodyPr/>
          <a:lstStyle/>
          <a:p>
            <a:r>
              <a:rPr lang="en-US"/>
              <a:t>AI &amp; IoT ONLINE                                                                                        Instructor: Eng. January</a:t>
            </a:r>
          </a:p>
        </p:txBody>
      </p:sp>
    </p:spTree>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AF92-386A-472B-876D-58920374C4A9}"/>
              </a:ext>
            </a:extLst>
          </p:cNvPr>
          <p:cNvSpPr>
            <a:spLocks noGrp="1"/>
          </p:cNvSpPr>
          <p:nvPr>
            <p:ph type="title"/>
          </p:nvPr>
        </p:nvSpPr>
        <p:spPr/>
        <p:txBody>
          <a:bodyPr/>
          <a:lstStyle/>
          <a:p>
            <a:r>
              <a:rPr lang="en-US" b="1" dirty="0"/>
              <a:t>What is IoT?</a:t>
            </a:r>
          </a:p>
        </p:txBody>
      </p:sp>
      <p:sp>
        <p:nvSpPr>
          <p:cNvPr id="3" name="Content Placeholder 2">
            <a:extLst>
              <a:ext uri="{FF2B5EF4-FFF2-40B4-BE49-F238E27FC236}">
                <a16:creationId xmlns:a16="http://schemas.microsoft.com/office/drawing/2014/main" id="{BBE00B9B-AEAD-467B-A232-B11F07236708}"/>
              </a:ext>
            </a:extLst>
          </p:cNvPr>
          <p:cNvSpPr>
            <a:spLocks noGrp="1"/>
          </p:cNvSpPr>
          <p:nvPr>
            <p:ph idx="1"/>
          </p:nvPr>
        </p:nvSpPr>
        <p:spPr>
          <a:xfrm>
            <a:off x="692458" y="1825625"/>
            <a:ext cx="10661342" cy="4351338"/>
          </a:xfrm>
        </p:spPr>
        <p:txBody>
          <a:bodyPr/>
          <a:lstStyle/>
          <a:p>
            <a:pPr marL="0" indent="0">
              <a:buNone/>
            </a:pPr>
            <a:r>
              <a:rPr lang="en-IN" sz="2800" dirty="0">
                <a:latin typeface="Times New Roman" pitchFamily="18" charset="0"/>
                <a:cs typeface="Times New Roman" pitchFamily="18" charset="0"/>
              </a:rPr>
              <a:t>Internet of Things (IoT) comprises things that  have unique identities </a:t>
            </a:r>
            <a:r>
              <a:rPr lang="en-IN" dirty="0">
                <a:latin typeface="Times New Roman" pitchFamily="18" charset="0"/>
                <a:cs typeface="Times New Roman" pitchFamily="18" charset="0"/>
              </a:rPr>
              <a:t>, </a:t>
            </a:r>
            <a:r>
              <a:rPr lang="en-IN" sz="2800" dirty="0">
                <a:latin typeface="Times New Roman" pitchFamily="18" charset="0"/>
                <a:cs typeface="Times New Roman" pitchFamily="18" charset="0"/>
              </a:rPr>
              <a:t>connected to the Internet and can communicate and share information</a:t>
            </a:r>
          </a:p>
          <a:p>
            <a:pPr marL="0" indent="0">
              <a:buNone/>
            </a:pPr>
            <a:endParaRPr lang="en-US" dirty="0"/>
          </a:p>
        </p:txBody>
      </p:sp>
      <p:sp>
        <p:nvSpPr>
          <p:cNvPr id="4" name="Date Placeholder 3">
            <a:extLst>
              <a:ext uri="{FF2B5EF4-FFF2-40B4-BE49-F238E27FC236}">
                <a16:creationId xmlns:a16="http://schemas.microsoft.com/office/drawing/2014/main" id="{4B885A7C-011E-4ED4-896C-351D2F45519C}"/>
              </a:ext>
            </a:extLst>
          </p:cNvPr>
          <p:cNvSpPr>
            <a:spLocks noGrp="1"/>
          </p:cNvSpPr>
          <p:nvPr>
            <p:ph type="dt" sz="half" idx="10"/>
          </p:nvPr>
        </p:nvSpPr>
        <p:spPr/>
        <p:txBody>
          <a:bodyPr/>
          <a:lstStyle/>
          <a:p>
            <a:fld id="{4A2279F7-019B-4C17-892E-BCE31B5B4E73}" type="datetime1">
              <a:rPr lang="en-US" smtClean="0"/>
              <a:t>10/7/2021</a:t>
            </a:fld>
            <a:endParaRPr lang="en-US"/>
          </a:p>
        </p:txBody>
      </p:sp>
      <p:sp>
        <p:nvSpPr>
          <p:cNvPr id="5" name="Footer Placeholder 4">
            <a:extLst>
              <a:ext uri="{FF2B5EF4-FFF2-40B4-BE49-F238E27FC236}">
                <a16:creationId xmlns:a16="http://schemas.microsoft.com/office/drawing/2014/main" id="{B6F6C4FB-9D70-4175-A5E4-2E62F693DF52}"/>
              </a:ext>
            </a:extLst>
          </p:cNvPr>
          <p:cNvSpPr>
            <a:spLocks noGrp="1"/>
          </p:cNvSpPr>
          <p:nvPr>
            <p:ph type="ftr" sz="quarter" idx="11"/>
          </p:nvPr>
        </p:nvSpPr>
        <p:spPr/>
        <p:txBody>
          <a:bodyPr/>
          <a:lstStyle/>
          <a:p>
            <a:r>
              <a:rPr lang="en-US"/>
              <a:t>AI &amp; IoT ONLINE                                                                                        Instructor: Eng. January</a:t>
            </a:r>
          </a:p>
        </p:txBody>
      </p:sp>
      <p:pic>
        <p:nvPicPr>
          <p:cNvPr id="6" name="Content Placeholder 6">
            <a:extLst>
              <a:ext uri="{FF2B5EF4-FFF2-40B4-BE49-F238E27FC236}">
                <a16:creationId xmlns:a16="http://schemas.microsoft.com/office/drawing/2014/main" id="{C35D84F7-AB07-4904-AD94-BEF6197E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960" y="2805759"/>
            <a:ext cx="8362762" cy="3148334"/>
          </a:xfrm>
          <a:prstGeom prst="rect">
            <a:avLst/>
          </a:prstGeom>
          <a:ln>
            <a:noFill/>
          </a:ln>
          <a:effectLst>
            <a:softEdge rad="112500"/>
          </a:effectLst>
        </p:spPr>
      </p:pic>
    </p:spTree>
    <p:extLst>
      <p:ext uri="{BB962C8B-B14F-4D97-AF65-F5344CB8AC3E}">
        <p14:creationId xmlns:p14="http://schemas.microsoft.com/office/powerpoint/2010/main" val="3805553742"/>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C778-0793-463A-A358-72D0E59598B4}"/>
              </a:ext>
            </a:extLst>
          </p:cNvPr>
          <p:cNvSpPr>
            <a:spLocks noGrp="1"/>
          </p:cNvSpPr>
          <p:nvPr>
            <p:ph type="title"/>
          </p:nvPr>
        </p:nvSpPr>
        <p:spPr/>
        <p:txBody>
          <a:bodyPr/>
          <a:lstStyle/>
          <a:p>
            <a:r>
              <a:rPr lang="en-IN" b="1" dirty="0">
                <a:solidFill>
                  <a:srgbClr val="7030A0"/>
                </a:solidFill>
              </a:rPr>
              <a:t>Definitions</a:t>
            </a:r>
            <a:r>
              <a:rPr lang="en-IN" sz="4400" b="1" dirty="0">
                <a:solidFill>
                  <a:srgbClr val="7030A0"/>
                </a:solidFill>
              </a:rPr>
              <a:t>?</a:t>
            </a:r>
            <a:endParaRPr lang="en-US" b="1" dirty="0"/>
          </a:p>
        </p:txBody>
      </p:sp>
      <p:sp>
        <p:nvSpPr>
          <p:cNvPr id="3" name="Content Placeholder 2">
            <a:extLst>
              <a:ext uri="{FF2B5EF4-FFF2-40B4-BE49-F238E27FC236}">
                <a16:creationId xmlns:a16="http://schemas.microsoft.com/office/drawing/2014/main" id="{C3044E08-4892-4C6F-B139-5379A906E8CA}"/>
              </a:ext>
            </a:extLst>
          </p:cNvPr>
          <p:cNvSpPr>
            <a:spLocks noGrp="1"/>
          </p:cNvSpPr>
          <p:nvPr>
            <p:ph idx="1"/>
          </p:nvPr>
        </p:nvSpPr>
        <p:spPr>
          <a:xfrm>
            <a:off x="133165" y="1825625"/>
            <a:ext cx="11220635" cy="4351338"/>
          </a:xfrm>
        </p:spPr>
        <p:txBody>
          <a:bodyPr/>
          <a:lstStyle/>
          <a:p>
            <a:pPr algn="just">
              <a:lnSpc>
                <a:spcPct val="150000"/>
              </a:lnSpc>
              <a:buNone/>
            </a:pPr>
            <a:r>
              <a:rPr lang="en-IN" dirty="0"/>
              <a:t>The Internet of Things (IoT) is the network of physical objects or "things" embedded with electronics, software, sensors, and network connectivity, which enables these objects to collect and exchange data. </a:t>
            </a:r>
          </a:p>
          <a:p>
            <a:pPr algn="just">
              <a:lnSpc>
                <a:spcPct val="150000"/>
              </a:lnSpc>
              <a:buNone/>
            </a:pPr>
            <a:r>
              <a:rPr lang="en-IN" dirty="0"/>
              <a:t>		IoT allows objects to be sensed and controlled remotely across existing network infrastructure.</a:t>
            </a:r>
          </a:p>
          <a:p>
            <a:pPr>
              <a:lnSpc>
                <a:spcPct val="150000"/>
              </a:lnSpc>
              <a:buNone/>
            </a:pPr>
            <a:r>
              <a:rPr lang="en-IN" dirty="0"/>
              <a:t>			</a:t>
            </a:r>
            <a:endParaRPr lang="en-IN" b="1" dirty="0">
              <a:solidFill>
                <a:srgbClr val="0000FF"/>
              </a:solidFill>
            </a:endParaRPr>
          </a:p>
        </p:txBody>
      </p:sp>
      <p:sp>
        <p:nvSpPr>
          <p:cNvPr id="4" name="Date Placeholder 3">
            <a:extLst>
              <a:ext uri="{FF2B5EF4-FFF2-40B4-BE49-F238E27FC236}">
                <a16:creationId xmlns:a16="http://schemas.microsoft.com/office/drawing/2014/main" id="{0ECB3FB9-E9FC-48EF-958D-6BA9D9C38275}"/>
              </a:ext>
            </a:extLst>
          </p:cNvPr>
          <p:cNvSpPr>
            <a:spLocks noGrp="1"/>
          </p:cNvSpPr>
          <p:nvPr>
            <p:ph type="dt" sz="half" idx="10"/>
          </p:nvPr>
        </p:nvSpPr>
        <p:spPr/>
        <p:txBody>
          <a:bodyPr/>
          <a:lstStyle/>
          <a:p>
            <a:fld id="{D5653603-82B9-40E1-AF6E-98A84AEB9982}" type="datetime1">
              <a:rPr lang="en-US" smtClean="0"/>
              <a:t>10/7/2021</a:t>
            </a:fld>
            <a:endParaRPr lang="en-US"/>
          </a:p>
        </p:txBody>
      </p:sp>
      <p:sp>
        <p:nvSpPr>
          <p:cNvPr id="5" name="Footer Placeholder 4">
            <a:extLst>
              <a:ext uri="{FF2B5EF4-FFF2-40B4-BE49-F238E27FC236}">
                <a16:creationId xmlns:a16="http://schemas.microsoft.com/office/drawing/2014/main" id="{7E46927A-2F3A-45C9-A979-59D6C07CB3DE}"/>
              </a:ext>
            </a:extLst>
          </p:cNvPr>
          <p:cNvSpPr>
            <a:spLocks noGrp="1"/>
          </p:cNvSpPr>
          <p:nvPr>
            <p:ph type="ftr" sz="quarter" idx="11"/>
          </p:nvPr>
        </p:nvSpPr>
        <p:spPr>
          <a:xfrm>
            <a:off x="4038599" y="6356350"/>
            <a:ext cx="6958245" cy="365125"/>
          </a:xfrm>
        </p:spPr>
        <p:txBody>
          <a:bodyPr/>
          <a:lstStyle/>
          <a:p>
            <a:r>
              <a:rPr lang="en-US"/>
              <a:t>AI &amp; IoT ONLINE                                                                                        Instructor: Eng. January</a:t>
            </a:r>
            <a:endParaRPr lang="en-US" dirty="0"/>
          </a:p>
        </p:txBody>
      </p:sp>
    </p:spTree>
    <p:extLst>
      <p:ext uri="{BB962C8B-B14F-4D97-AF65-F5344CB8AC3E}">
        <p14:creationId xmlns:p14="http://schemas.microsoft.com/office/powerpoint/2010/main" val="906348958"/>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51CC2E-0052-43BD-83C2-AB2967B78BBB}"/>
              </a:ext>
            </a:extLst>
          </p:cNvPr>
          <p:cNvSpPr>
            <a:spLocks noGrp="1"/>
          </p:cNvSpPr>
          <p:nvPr>
            <p:ph type="dt" sz="half" idx="10"/>
          </p:nvPr>
        </p:nvSpPr>
        <p:spPr/>
        <p:txBody>
          <a:bodyPr/>
          <a:lstStyle/>
          <a:p>
            <a:fld id="{EC027D83-D0F0-4387-81C3-4B37B3DC2740}" type="datetime1">
              <a:rPr lang="en-US" smtClean="0"/>
              <a:t>10/7/2021</a:t>
            </a:fld>
            <a:endParaRPr lang="en-US"/>
          </a:p>
        </p:txBody>
      </p:sp>
      <p:sp>
        <p:nvSpPr>
          <p:cNvPr id="3" name="Footer Placeholder 2">
            <a:extLst>
              <a:ext uri="{FF2B5EF4-FFF2-40B4-BE49-F238E27FC236}">
                <a16:creationId xmlns:a16="http://schemas.microsoft.com/office/drawing/2014/main" id="{A411E36A-F165-4CC1-86D6-0F79C221821C}"/>
              </a:ext>
            </a:extLst>
          </p:cNvPr>
          <p:cNvSpPr>
            <a:spLocks noGrp="1"/>
          </p:cNvSpPr>
          <p:nvPr>
            <p:ph type="ftr" sz="quarter" idx="11"/>
          </p:nvPr>
        </p:nvSpPr>
        <p:spPr/>
        <p:txBody>
          <a:bodyPr/>
          <a:lstStyle/>
          <a:p>
            <a:r>
              <a:rPr lang="en-US"/>
              <a:t>AI &amp; IoT ONLINE                                                                                        Instructor: Eng. January</a:t>
            </a:r>
          </a:p>
        </p:txBody>
      </p:sp>
      <p:pic>
        <p:nvPicPr>
          <p:cNvPr id="4" name="Picture 3">
            <a:extLst>
              <a:ext uri="{FF2B5EF4-FFF2-40B4-BE49-F238E27FC236}">
                <a16:creationId xmlns:a16="http://schemas.microsoft.com/office/drawing/2014/main" id="{51078B4F-CF2B-43DD-8744-1709E77E41BA}"/>
              </a:ext>
            </a:extLst>
          </p:cNvPr>
          <p:cNvPicPr/>
          <p:nvPr/>
        </p:nvPicPr>
        <p:blipFill>
          <a:blip r:embed="rId2"/>
          <a:srcRect/>
          <a:stretch>
            <a:fillRect/>
          </a:stretch>
        </p:blipFill>
        <p:spPr bwMode="auto">
          <a:xfrm>
            <a:off x="2747640" y="644371"/>
            <a:ext cx="6324600" cy="4876800"/>
          </a:xfrm>
          <a:prstGeom prst="rect">
            <a:avLst/>
          </a:prstGeom>
          <a:noFill/>
          <a:ln w="9525">
            <a:noFill/>
            <a:miter lim="800000"/>
            <a:headEnd/>
            <a:tailEnd/>
          </a:ln>
        </p:spPr>
      </p:pic>
    </p:spTree>
    <p:extLst>
      <p:ext uri="{BB962C8B-B14F-4D97-AF65-F5344CB8AC3E}">
        <p14:creationId xmlns:p14="http://schemas.microsoft.com/office/powerpoint/2010/main" val="460676167"/>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3CC9-0A19-4785-9493-CCCEBC16E761}"/>
              </a:ext>
            </a:extLst>
          </p:cNvPr>
          <p:cNvSpPr>
            <a:spLocks noGrp="1"/>
          </p:cNvSpPr>
          <p:nvPr>
            <p:ph type="title"/>
          </p:nvPr>
        </p:nvSpPr>
        <p:spPr/>
        <p:txBody>
          <a:bodyPr/>
          <a:lstStyle/>
          <a:p>
            <a:r>
              <a:rPr lang="en-US" b="1" dirty="0">
                <a:latin typeface="Times New Roman" pitchFamily="18" charset="0"/>
                <a:cs typeface="Times New Roman" pitchFamily="18" charset="0"/>
              </a:rPr>
              <a:t>Basic components of an IoT System</a:t>
            </a:r>
            <a:endParaRPr lang="en-RW" dirty="0"/>
          </a:p>
        </p:txBody>
      </p:sp>
      <p:sp>
        <p:nvSpPr>
          <p:cNvPr id="3" name="Content Placeholder 2">
            <a:extLst>
              <a:ext uri="{FF2B5EF4-FFF2-40B4-BE49-F238E27FC236}">
                <a16:creationId xmlns:a16="http://schemas.microsoft.com/office/drawing/2014/main" id="{63045D90-A2E9-41E6-A4C3-71E66E79E144}"/>
              </a:ext>
            </a:extLst>
          </p:cNvPr>
          <p:cNvSpPr>
            <a:spLocks noGrp="1"/>
          </p:cNvSpPr>
          <p:nvPr>
            <p:ph sz="half" idx="1"/>
          </p:nvPr>
        </p:nvSpPr>
        <p:spPr>
          <a:xfrm>
            <a:off x="685800" y="2560320"/>
            <a:ext cx="5330952" cy="3310128"/>
          </a:xfrm>
        </p:spPr>
        <p:txBody>
          <a:bodyPr/>
          <a:lstStyle/>
          <a:p>
            <a:r>
              <a:rPr lang="en-US" sz="1800" dirty="0">
                <a:solidFill>
                  <a:srgbClr val="000000"/>
                </a:solidFill>
                <a:effectLst/>
                <a:latin typeface="Times New Roman" panose="02020603050405020304" pitchFamily="18" charset="0"/>
                <a:ea typeface="Calibri" panose="020F0502020204030204" pitchFamily="34" charset="0"/>
              </a:rPr>
              <a:t>IoT architecture consists of different layers of technologies supporting IoT. </a:t>
            </a:r>
            <a:endParaRPr lang="en-US" sz="1800" dirty="0">
              <a:solidFill>
                <a:srgbClr val="000000"/>
              </a:solidFill>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There is no single consensus on architecture for IoT, which is agreed universally.</a:t>
            </a:r>
          </a:p>
          <a:p>
            <a:r>
              <a:rPr lang="en-US" sz="1800" dirty="0">
                <a:solidFill>
                  <a:srgbClr val="000000"/>
                </a:solidFill>
                <a:effectLst/>
                <a:latin typeface="Times New Roman" panose="02020603050405020304" pitchFamily="18" charset="0"/>
                <a:ea typeface="Calibri" panose="020F0502020204030204" pitchFamily="34" charset="0"/>
              </a:rPr>
              <a:t>Different architectures have been proposed by different researchers.</a:t>
            </a:r>
            <a:endParaRPr lang="en-US" sz="1800" dirty="0">
              <a:solidFill>
                <a:srgbClr val="000000"/>
              </a:solidFill>
              <a:latin typeface="Times New Roman" panose="02020603050405020304" pitchFamily="18"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IoT architecture varies from solution to solution, based on the type of solution which we intend to build. </a:t>
            </a:r>
            <a:endParaRPr lang="en-RW" dirty="0"/>
          </a:p>
        </p:txBody>
      </p:sp>
      <p:pic>
        <p:nvPicPr>
          <p:cNvPr id="5" name="Content Placeholder 4">
            <a:extLst>
              <a:ext uri="{FF2B5EF4-FFF2-40B4-BE49-F238E27FC236}">
                <a16:creationId xmlns:a16="http://schemas.microsoft.com/office/drawing/2014/main" id="{98EB48B0-4D93-4F7C-8A03-6F08F1C28EF0}"/>
              </a:ext>
            </a:extLst>
          </p:cNvPr>
          <p:cNvPicPr>
            <a:picLocks noGrp="1"/>
          </p:cNvPicPr>
          <p:nvPr>
            <p:ph sz="half" idx="2"/>
          </p:nvPr>
        </p:nvPicPr>
        <p:blipFill>
          <a:blip r:embed="rId2"/>
          <a:stretch>
            <a:fillRect/>
          </a:stretch>
        </p:blipFill>
        <p:spPr>
          <a:xfrm>
            <a:off x="5943600" y="2560320"/>
            <a:ext cx="5791199" cy="2773680"/>
          </a:xfrm>
          <a:prstGeom prst="rect">
            <a:avLst/>
          </a:prstGeom>
        </p:spPr>
      </p:pic>
      <p:sp>
        <p:nvSpPr>
          <p:cNvPr id="4" name="Date Placeholder 3">
            <a:extLst>
              <a:ext uri="{FF2B5EF4-FFF2-40B4-BE49-F238E27FC236}">
                <a16:creationId xmlns:a16="http://schemas.microsoft.com/office/drawing/2014/main" id="{F1F224A1-8F0B-4833-A8EB-AF96F74EC300}"/>
              </a:ext>
            </a:extLst>
          </p:cNvPr>
          <p:cNvSpPr>
            <a:spLocks noGrp="1"/>
          </p:cNvSpPr>
          <p:nvPr>
            <p:ph type="dt" sz="half" idx="10"/>
          </p:nvPr>
        </p:nvSpPr>
        <p:spPr/>
        <p:txBody>
          <a:bodyPr/>
          <a:lstStyle/>
          <a:p>
            <a:fld id="{F1AF418E-C890-4093-9097-20B2784A8832}" type="datetime1">
              <a:rPr lang="en-US" smtClean="0"/>
              <a:t>10/7/2021</a:t>
            </a:fld>
            <a:endParaRPr lang="en-US"/>
          </a:p>
        </p:txBody>
      </p:sp>
      <p:sp>
        <p:nvSpPr>
          <p:cNvPr id="6" name="Footer Placeholder 5">
            <a:extLst>
              <a:ext uri="{FF2B5EF4-FFF2-40B4-BE49-F238E27FC236}">
                <a16:creationId xmlns:a16="http://schemas.microsoft.com/office/drawing/2014/main" id="{B59E5AB6-EA73-4698-AC09-88CCE18DDDF4}"/>
              </a:ext>
            </a:extLst>
          </p:cNvPr>
          <p:cNvSpPr>
            <a:spLocks noGrp="1"/>
          </p:cNvSpPr>
          <p:nvPr>
            <p:ph type="ftr" sz="quarter" idx="11"/>
          </p:nvPr>
        </p:nvSpPr>
        <p:spPr/>
        <p:txBody>
          <a:bodyPr/>
          <a:lstStyle/>
          <a:p>
            <a:r>
              <a:rPr lang="en-US"/>
              <a:t>AI &amp; IoT ONLINE                                                                                        Instructor: Eng. January</a:t>
            </a:r>
          </a:p>
        </p:txBody>
      </p:sp>
    </p:spTree>
    <p:extLst>
      <p:ext uri="{BB962C8B-B14F-4D97-AF65-F5344CB8AC3E}">
        <p14:creationId xmlns:p14="http://schemas.microsoft.com/office/powerpoint/2010/main" val="1377054067"/>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119"/>
          <p:cNvSpPr/>
          <p:nvPr/>
        </p:nvSpPr>
        <p:spPr>
          <a:xfrm>
            <a:off x="226243" y="268224"/>
            <a:ext cx="10831397" cy="777425"/>
          </a:xfrm>
          <a:prstGeom prst="roundRect">
            <a:avLst>
              <a:gd name="adj" fmla="val 4636"/>
            </a:avLst>
          </a:prstGeom>
          <a:solidFill>
            <a:schemeClr val="bg2">
              <a:alpha val="81000"/>
            </a:schemeClr>
          </a:solidFill>
          <a:ln>
            <a:noFill/>
          </a:ln>
        </p:spPr>
        <p:txBody>
          <a:bodyPr lIns="91425" tIns="45700" rIns="91425" bIns="45700" anchor="t" anchorCtr="0">
            <a:noAutofit/>
          </a:bodyPr>
          <a:lstStyle/>
          <a:p>
            <a:pPr algn="ctr"/>
            <a:r>
              <a:rPr lang="en-US" sz="4400" b="1" dirty="0">
                <a:solidFill>
                  <a:schemeClr val="accent1"/>
                </a:solidFill>
                <a:latin typeface="Overlock"/>
              </a:rPr>
              <a:t>How Internet of Things Works!</a:t>
            </a:r>
            <a:endParaRPr lang="en-US" sz="4400" b="1" dirty="0">
              <a:solidFill>
                <a:schemeClr val="accent1"/>
              </a:solidFill>
              <a:latin typeface="Overlock"/>
              <a:ea typeface="Overlock"/>
              <a:cs typeface="Overlock"/>
              <a:sym typeface="Overlock"/>
            </a:endParaRPr>
          </a:p>
          <a:p>
            <a:pPr algn="ctr"/>
            <a:endParaRPr lang="en-US" sz="2400" b="1" dirty="0">
              <a:solidFill>
                <a:schemeClr val="tx1"/>
              </a:solidFill>
              <a:latin typeface="Overlock"/>
              <a:ea typeface="Overlock"/>
              <a:cs typeface="Overlock"/>
            </a:endParaRPr>
          </a:p>
        </p:txBody>
      </p:sp>
      <p:sp>
        <p:nvSpPr>
          <p:cNvPr id="3" name="Date Placeholder 2">
            <a:extLst>
              <a:ext uri="{FF2B5EF4-FFF2-40B4-BE49-F238E27FC236}">
                <a16:creationId xmlns:a16="http://schemas.microsoft.com/office/drawing/2014/main" id="{FEDB4303-77B8-42AC-B3C5-250375B1937A}"/>
              </a:ext>
            </a:extLst>
          </p:cNvPr>
          <p:cNvSpPr>
            <a:spLocks noGrp="1"/>
          </p:cNvSpPr>
          <p:nvPr>
            <p:ph type="dt" sz="half" idx="10"/>
          </p:nvPr>
        </p:nvSpPr>
        <p:spPr/>
        <p:txBody>
          <a:bodyPr/>
          <a:lstStyle/>
          <a:p>
            <a:fld id="{F2770BF2-447D-4CB7-BD12-12CBD6A3F998}" type="datetime1">
              <a:rPr lang="en-US" smtClean="0"/>
              <a:t>10/7/2021</a:t>
            </a:fld>
            <a:endParaRPr lang="en-US"/>
          </a:p>
        </p:txBody>
      </p:sp>
      <p:sp>
        <p:nvSpPr>
          <p:cNvPr id="4" name="Footer Placeholder 3">
            <a:extLst>
              <a:ext uri="{FF2B5EF4-FFF2-40B4-BE49-F238E27FC236}">
                <a16:creationId xmlns:a16="http://schemas.microsoft.com/office/drawing/2014/main" id="{99417014-90C2-4EFF-9CBA-557C21794DD6}"/>
              </a:ext>
            </a:extLst>
          </p:cNvPr>
          <p:cNvSpPr>
            <a:spLocks noGrp="1"/>
          </p:cNvSpPr>
          <p:nvPr>
            <p:ph type="ftr" sz="quarter" idx="11"/>
          </p:nvPr>
        </p:nvSpPr>
        <p:spPr>
          <a:xfrm>
            <a:off x="4038600" y="6356350"/>
            <a:ext cx="6827668" cy="365125"/>
          </a:xfrm>
        </p:spPr>
        <p:txBody>
          <a:bodyPr/>
          <a:lstStyle/>
          <a:p>
            <a:r>
              <a:rPr lang="en-US"/>
              <a:t>AI &amp; IoT ONLINE                                                                                        Instructor: Eng. January</a:t>
            </a:r>
            <a:endParaRPr lang="en-US" dirty="0"/>
          </a:p>
        </p:txBody>
      </p:sp>
      <p:pic>
        <p:nvPicPr>
          <p:cNvPr id="10" name="Content Placeholder 3">
            <a:extLst>
              <a:ext uri="{FF2B5EF4-FFF2-40B4-BE49-F238E27FC236}">
                <a16:creationId xmlns:a16="http://schemas.microsoft.com/office/drawing/2014/main" id="{F5439235-A5DB-4644-9F14-512B7680AFA3}"/>
              </a:ext>
            </a:extLst>
          </p:cNvPr>
          <p:cNvPicPr>
            <a:picLocks/>
          </p:cNvPicPr>
          <p:nvPr/>
        </p:nvPicPr>
        <p:blipFill>
          <a:blip r:embed="rId2"/>
          <a:stretch>
            <a:fillRect/>
          </a:stretch>
        </p:blipFill>
        <p:spPr>
          <a:xfrm>
            <a:off x="1438183" y="1349406"/>
            <a:ext cx="9619457" cy="4802819"/>
          </a:xfrm>
          <a:prstGeom prst="rect">
            <a:avLst/>
          </a:prstGeom>
        </p:spPr>
      </p:pic>
    </p:spTree>
    <p:extLst>
      <p:ext uri="{BB962C8B-B14F-4D97-AF65-F5344CB8AC3E}">
        <p14:creationId xmlns:p14="http://schemas.microsoft.com/office/powerpoint/2010/main" val="1130878165"/>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119"/>
          <p:cNvSpPr/>
          <p:nvPr/>
        </p:nvSpPr>
        <p:spPr>
          <a:xfrm>
            <a:off x="1939875" y="136525"/>
            <a:ext cx="7660149" cy="777425"/>
          </a:xfrm>
          <a:prstGeom prst="roundRect">
            <a:avLst>
              <a:gd name="adj" fmla="val 4636"/>
            </a:avLst>
          </a:prstGeom>
          <a:solidFill>
            <a:schemeClr val="bg2">
              <a:alpha val="81000"/>
            </a:schemeClr>
          </a:solidFill>
          <a:ln>
            <a:noFill/>
          </a:ln>
        </p:spPr>
        <p:txBody>
          <a:bodyPr lIns="91425" tIns="45700" rIns="91425" bIns="45700" anchor="t" anchorCtr="0">
            <a:noAutofit/>
          </a:bodyPr>
          <a:lstStyle/>
          <a:p>
            <a:pPr algn="ctr"/>
            <a:r>
              <a:rPr lang="en-US" sz="4400" b="1" dirty="0">
                <a:solidFill>
                  <a:schemeClr val="accent1"/>
                </a:solidFill>
                <a:latin typeface="Overlock"/>
              </a:rPr>
              <a:t>How internets of Things works</a:t>
            </a:r>
            <a:endParaRPr lang="en-US" sz="4400" b="1" dirty="0">
              <a:solidFill>
                <a:schemeClr val="accent1"/>
              </a:solidFill>
              <a:latin typeface="Overlock"/>
              <a:ea typeface="Overlock"/>
              <a:cs typeface="Overlock"/>
              <a:sym typeface="Overlock"/>
            </a:endParaRPr>
          </a:p>
          <a:p>
            <a:pPr algn="ctr"/>
            <a:endParaRPr lang="en-US" sz="2400" b="1" dirty="0">
              <a:solidFill>
                <a:schemeClr val="tx1"/>
              </a:solidFill>
              <a:latin typeface="Overlock"/>
              <a:ea typeface="Overlock"/>
              <a:cs typeface="Overlock"/>
            </a:endParaRPr>
          </a:p>
        </p:txBody>
      </p:sp>
      <p:sp>
        <p:nvSpPr>
          <p:cNvPr id="6" name="Shape 119"/>
          <p:cNvSpPr/>
          <p:nvPr/>
        </p:nvSpPr>
        <p:spPr>
          <a:xfrm>
            <a:off x="268310" y="1164115"/>
            <a:ext cx="11655379" cy="5031200"/>
          </a:xfrm>
          <a:prstGeom prst="roundRect">
            <a:avLst>
              <a:gd name="adj" fmla="val 4636"/>
            </a:avLst>
          </a:prstGeom>
          <a:solidFill>
            <a:schemeClr val="bg2">
              <a:alpha val="81000"/>
            </a:schemeClr>
          </a:solidFill>
          <a:ln>
            <a:noFill/>
          </a:ln>
        </p:spPr>
        <p:txBody>
          <a:bodyPr lIns="91425" tIns="45700" rIns="91425" bIns="45700" anchor="t" anchorCtr="0">
            <a:noAutofit/>
          </a:bodyPr>
          <a:lstStyle/>
          <a:p>
            <a:endParaRPr lang="en-US" sz="2000" b="1" dirty="0">
              <a:solidFill>
                <a:srgbClr val="002060"/>
              </a:solidFill>
              <a:latin typeface="Overlock"/>
              <a:ea typeface="Overlock"/>
              <a:cs typeface="Overlock"/>
              <a:sym typeface="Overlock"/>
            </a:endParaRPr>
          </a:p>
          <a:p>
            <a:pPr algn="just">
              <a:buNone/>
            </a:pPr>
            <a:endParaRPr lang="en-US" sz="3600" dirty="0">
              <a:latin typeface="Times New Roman" pitchFamily="18" charset="0"/>
              <a:cs typeface="Times New Roman" pitchFamily="18" charset="0"/>
            </a:endParaRPr>
          </a:p>
          <a:p>
            <a:pPr algn="just">
              <a:buNone/>
            </a:pPr>
            <a:r>
              <a:rPr lang="en-US" sz="3600" dirty="0">
                <a:latin typeface="Times New Roman" pitchFamily="18" charset="0"/>
                <a:cs typeface="Times New Roman" pitchFamily="18" charset="0"/>
              </a:rPr>
              <a:t>The entire working process of IoT starts with the device themselves, such as smartphones, digital watches, electronic appliances, which securely communicate with the IoT platform. </a:t>
            </a:r>
          </a:p>
          <a:p>
            <a:pPr algn="just">
              <a:buNone/>
            </a:pPr>
            <a:r>
              <a:rPr lang="en-US" sz="3600" dirty="0">
                <a:latin typeface="Times New Roman" pitchFamily="18" charset="0"/>
                <a:cs typeface="Times New Roman" pitchFamily="18" charset="0"/>
              </a:rPr>
              <a:t>The platforms collect and analyze the data from all multiple devices and platforms and transfer the most valuable data with applications to devices</a:t>
            </a:r>
          </a:p>
          <a:p>
            <a:pPr marL="342900" indent="-342900">
              <a:buFont typeface="Wingdings" pitchFamily="2" charset="2"/>
              <a:buChar char="q"/>
            </a:pPr>
            <a:endParaRPr lang="en-US" sz="2000" dirty="0">
              <a:solidFill>
                <a:srgbClr val="002060"/>
              </a:solidFill>
              <a:latin typeface="Overlock"/>
              <a:ea typeface="Overlock"/>
              <a:cs typeface="Overlock"/>
              <a:sym typeface="Overlock"/>
            </a:endParaRPr>
          </a:p>
          <a:p>
            <a:pPr marL="342900" indent="-342900">
              <a:buFont typeface="Wingdings" pitchFamily="2" charset="2"/>
              <a:buChar char="q"/>
            </a:pPr>
            <a:endParaRPr lang="en-US" sz="2000" dirty="0">
              <a:solidFill>
                <a:srgbClr val="002060"/>
              </a:solidFill>
              <a:latin typeface="Overlock"/>
              <a:ea typeface="Overlock"/>
              <a:cs typeface="Overlock"/>
              <a:sym typeface="Overlock"/>
            </a:endParaRPr>
          </a:p>
        </p:txBody>
      </p:sp>
      <p:sp>
        <p:nvSpPr>
          <p:cNvPr id="2" name="Date Placeholder 1">
            <a:extLst>
              <a:ext uri="{FF2B5EF4-FFF2-40B4-BE49-F238E27FC236}">
                <a16:creationId xmlns:a16="http://schemas.microsoft.com/office/drawing/2014/main" id="{6B88D628-3186-45B0-8886-E7F792DEDA88}"/>
              </a:ext>
            </a:extLst>
          </p:cNvPr>
          <p:cNvSpPr>
            <a:spLocks noGrp="1"/>
          </p:cNvSpPr>
          <p:nvPr>
            <p:ph type="dt" sz="half" idx="10"/>
          </p:nvPr>
        </p:nvSpPr>
        <p:spPr/>
        <p:txBody>
          <a:bodyPr/>
          <a:lstStyle/>
          <a:p>
            <a:fld id="{26B99803-8F30-4918-A221-D37E3136BB43}" type="datetime1">
              <a:rPr lang="en-US" smtClean="0"/>
              <a:t>10/7/2021</a:t>
            </a:fld>
            <a:endParaRPr lang="en-US" dirty="0"/>
          </a:p>
        </p:txBody>
      </p:sp>
      <p:sp>
        <p:nvSpPr>
          <p:cNvPr id="3" name="Footer Placeholder 2">
            <a:extLst>
              <a:ext uri="{FF2B5EF4-FFF2-40B4-BE49-F238E27FC236}">
                <a16:creationId xmlns:a16="http://schemas.microsoft.com/office/drawing/2014/main" id="{5F562E4F-0DB0-434E-9E0A-399A38413CAD}"/>
              </a:ext>
            </a:extLst>
          </p:cNvPr>
          <p:cNvSpPr>
            <a:spLocks noGrp="1"/>
          </p:cNvSpPr>
          <p:nvPr>
            <p:ph type="ftr" sz="quarter" idx="11"/>
          </p:nvPr>
        </p:nvSpPr>
        <p:spPr>
          <a:xfrm>
            <a:off x="4038599" y="6356350"/>
            <a:ext cx="7404717" cy="365125"/>
          </a:xfrm>
        </p:spPr>
        <p:txBody>
          <a:bodyPr/>
          <a:lstStyle/>
          <a:p>
            <a:r>
              <a:rPr lang="en-US"/>
              <a:t>AI &amp; IoT ONLINE                                                                                        Instructor: Eng. January</a:t>
            </a:r>
            <a:endParaRPr lang="en-US" dirty="0"/>
          </a:p>
        </p:txBody>
      </p:sp>
    </p:spTree>
    <p:extLst>
      <p:ext uri="{BB962C8B-B14F-4D97-AF65-F5344CB8AC3E}">
        <p14:creationId xmlns:p14="http://schemas.microsoft.com/office/powerpoint/2010/main" val="2296933716"/>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242A-C0D2-42A0-8277-3E329B86A848}"/>
              </a:ext>
            </a:extLst>
          </p:cNvPr>
          <p:cNvSpPr>
            <a:spLocks noGrp="1"/>
          </p:cNvSpPr>
          <p:nvPr>
            <p:ph type="title"/>
          </p:nvPr>
        </p:nvSpPr>
        <p:spPr/>
        <p:txBody>
          <a:bodyPr/>
          <a:lstStyle/>
          <a:p>
            <a:r>
              <a:rPr lang="en-US" sz="4400" dirty="0">
                <a:solidFill>
                  <a:schemeClr val="tx1"/>
                </a:solidFill>
                <a:latin typeface="Times New Roman" pitchFamily="18" charset="0"/>
                <a:cs typeface="Times New Roman" pitchFamily="18" charset="0"/>
              </a:rPr>
              <a:t>Potentials of IoT</a:t>
            </a:r>
            <a:br>
              <a:rPr lang="en-US" sz="2400" b="1" dirty="0">
                <a:solidFill>
                  <a:schemeClr val="tx1"/>
                </a:solidFill>
                <a:latin typeface="Overlock"/>
                <a:ea typeface="Overlock"/>
                <a:cs typeface="Overlock"/>
              </a:rPr>
            </a:br>
            <a:endParaRPr lang="en-RW" dirty="0"/>
          </a:p>
        </p:txBody>
      </p:sp>
      <p:sp>
        <p:nvSpPr>
          <p:cNvPr id="7" name="Date Placeholder 6">
            <a:extLst>
              <a:ext uri="{FF2B5EF4-FFF2-40B4-BE49-F238E27FC236}">
                <a16:creationId xmlns:a16="http://schemas.microsoft.com/office/drawing/2014/main" id="{F5256FD9-AE63-496D-8929-C3863DAF992F}"/>
              </a:ext>
            </a:extLst>
          </p:cNvPr>
          <p:cNvSpPr>
            <a:spLocks noGrp="1"/>
          </p:cNvSpPr>
          <p:nvPr>
            <p:ph type="dt" sz="half" idx="10"/>
          </p:nvPr>
        </p:nvSpPr>
        <p:spPr/>
        <p:txBody>
          <a:bodyPr/>
          <a:lstStyle/>
          <a:p>
            <a:fld id="{7EE1064B-A43B-4129-8542-B889B0E2AE2C}" type="datetime1">
              <a:rPr lang="en-US" smtClean="0"/>
              <a:t>10/7/2021</a:t>
            </a:fld>
            <a:endParaRPr lang="en-US"/>
          </a:p>
        </p:txBody>
      </p:sp>
      <p:sp>
        <p:nvSpPr>
          <p:cNvPr id="8" name="Footer Placeholder 7">
            <a:extLst>
              <a:ext uri="{FF2B5EF4-FFF2-40B4-BE49-F238E27FC236}">
                <a16:creationId xmlns:a16="http://schemas.microsoft.com/office/drawing/2014/main" id="{7AD6F394-3CF7-4CE3-9B56-38DC8F9DBFCA}"/>
              </a:ext>
            </a:extLst>
          </p:cNvPr>
          <p:cNvSpPr>
            <a:spLocks noGrp="1"/>
          </p:cNvSpPr>
          <p:nvPr>
            <p:ph type="ftr" sz="quarter" idx="11"/>
          </p:nvPr>
        </p:nvSpPr>
        <p:spPr>
          <a:xfrm>
            <a:off x="4038600" y="6356350"/>
            <a:ext cx="7315200" cy="365125"/>
          </a:xfrm>
        </p:spPr>
        <p:txBody>
          <a:bodyPr/>
          <a:lstStyle/>
          <a:p>
            <a:r>
              <a:rPr lang="en-US"/>
              <a:t>AI &amp; IoT ONLINE                                                                                        Instructor: Eng. January</a:t>
            </a:r>
            <a:endParaRPr lang="en-US" dirty="0"/>
          </a:p>
        </p:txBody>
      </p:sp>
      <p:pic>
        <p:nvPicPr>
          <p:cNvPr id="6" name="Picture 2">
            <a:extLst>
              <a:ext uri="{FF2B5EF4-FFF2-40B4-BE49-F238E27FC236}">
                <a16:creationId xmlns:a16="http://schemas.microsoft.com/office/drawing/2014/main" id="{D9F8D36C-42C4-41C7-BD6F-3AD2704F7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391" y="1128712"/>
            <a:ext cx="773245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238258"/>
      </p:ext>
    </p:extLst>
  </p:cSld>
  <p:clrMapOvr>
    <a:masterClrMapping/>
  </p:clrMapOvr>
  <mc:AlternateContent xmlns:mc="http://schemas.openxmlformats.org/markup-compatibility/2006" xmlns:p14="http://schemas.microsoft.com/office/powerpoint/2010/main">
    <mc:Choice Requires="p14">
      <p:transition spd="med" advClick="0" advTm="321000">
        <p14:prism/>
      </p:transition>
    </mc:Choice>
    <mc:Fallback xmlns="">
      <p:transition spd="med" advClick="0" advTm="321000">
        <p:fade/>
      </p:transition>
    </mc:Fallback>
  </mc:AlternateContent>
</p:sld>
</file>

<file path=ppt/theme/theme1.xml><?xml version="1.0" encoding="utf-8"?>
<a:theme xmlns:a="http://schemas.openxmlformats.org/drawingml/2006/main" name="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4662</TotalTime>
  <Words>860</Words>
  <Application>Microsoft Office PowerPoint</Application>
  <PresentationFormat>Widescreen</PresentationFormat>
  <Paragraphs>101</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Baskerville Old Face</vt:lpstr>
      <vt:lpstr>Calibri</vt:lpstr>
      <vt:lpstr>Calibri Light</vt:lpstr>
      <vt:lpstr>Overlock</vt:lpstr>
      <vt:lpstr>Times New Roman</vt:lpstr>
      <vt:lpstr>Wingdings</vt:lpstr>
      <vt:lpstr>Office Theme</vt:lpstr>
      <vt:lpstr>Lect1: Introduction to IoT and Integration of AI into IoT</vt:lpstr>
      <vt:lpstr>Presentation Agenda</vt:lpstr>
      <vt:lpstr>What is IoT?</vt:lpstr>
      <vt:lpstr>Definitions?</vt:lpstr>
      <vt:lpstr>PowerPoint Presentation</vt:lpstr>
      <vt:lpstr>Basic components of an IoT System</vt:lpstr>
      <vt:lpstr>PowerPoint Presentation</vt:lpstr>
      <vt:lpstr>PowerPoint Presentation</vt:lpstr>
      <vt:lpstr>Potentials of IoT </vt:lpstr>
      <vt:lpstr>IoT Enabling Technologies</vt:lpstr>
      <vt:lpstr>IoT Applications</vt:lpstr>
      <vt:lpstr>PowerPoint Presentation</vt:lpstr>
      <vt:lpstr>IoT Applications : Intelligent Home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Applications : Transportation</vt:lpstr>
      <vt:lpstr>PowerPoint Presentation</vt:lpstr>
      <vt:lpstr>PowerPoint Presentation</vt:lpstr>
      <vt:lpstr>Sensors in even the holy cow!</vt:lpstr>
      <vt:lpstr>Integration of AI into Internet of Things</vt:lpstr>
      <vt:lpstr>Integration of AI into Internet of Things</vt:lpstr>
      <vt:lpstr>References</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NIYITEGEKA Janvier</cp:lastModifiedBy>
  <cp:revision>269</cp:revision>
  <dcterms:created xsi:type="dcterms:W3CDTF">2015-08-22T14:32:45Z</dcterms:created>
  <dcterms:modified xsi:type="dcterms:W3CDTF">2021-10-07T14:04:42Z</dcterms:modified>
  <cp:category>Presentations, Business Presentations, Free PowerPoint Templates</cp:category>
  <cp:contentStatus>Template</cp:contentStatus>
</cp:coreProperties>
</file>